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1"/>
  </p:notesMasterIdLst>
  <p:handoutMasterIdLst>
    <p:handoutMasterId r:id="rId62"/>
  </p:handoutMasterIdLst>
  <p:sldIdLst>
    <p:sldId id="256" r:id="rId5"/>
    <p:sldId id="338" r:id="rId6"/>
    <p:sldId id="278" r:id="rId7"/>
    <p:sldId id="257" r:id="rId8"/>
    <p:sldId id="258" r:id="rId9"/>
    <p:sldId id="259" r:id="rId10"/>
    <p:sldId id="260" r:id="rId11"/>
    <p:sldId id="261" r:id="rId12"/>
    <p:sldId id="262" r:id="rId13"/>
    <p:sldId id="264" r:id="rId14"/>
    <p:sldId id="273" r:id="rId15"/>
    <p:sldId id="266" r:id="rId16"/>
    <p:sldId id="268" r:id="rId17"/>
    <p:sldId id="269" r:id="rId18"/>
    <p:sldId id="274" r:id="rId19"/>
    <p:sldId id="265" r:id="rId20"/>
    <p:sldId id="276" r:id="rId21"/>
    <p:sldId id="275" r:id="rId22"/>
    <p:sldId id="277" r:id="rId23"/>
    <p:sldId id="271" r:id="rId24"/>
    <p:sldId id="290" r:id="rId25"/>
    <p:sldId id="307" r:id="rId26"/>
    <p:sldId id="331" r:id="rId27"/>
    <p:sldId id="314" r:id="rId28"/>
    <p:sldId id="324" r:id="rId29"/>
    <p:sldId id="317" r:id="rId30"/>
    <p:sldId id="316" r:id="rId31"/>
    <p:sldId id="318" r:id="rId32"/>
    <p:sldId id="329" r:id="rId33"/>
    <p:sldId id="328" r:id="rId34"/>
    <p:sldId id="326" r:id="rId35"/>
    <p:sldId id="335" r:id="rId36"/>
    <p:sldId id="322" r:id="rId37"/>
    <p:sldId id="337" r:id="rId38"/>
    <p:sldId id="321" r:id="rId39"/>
    <p:sldId id="330" r:id="rId40"/>
    <p:sldId id="306" r:id="rId41"/>
    <p:sldId id="292" r:id="rId42"/>
    <p:sldId id="293" r:id="rId43"/>
    <p:sldId id="294" r:id="rId44"/>
    <p:sldId id="270" r:id="rId45"/>
    <p:sldId id="295" r:id="rId46"/>
    <p:sldId id="296" r:id="rId47"/>
    <p:sldId id="297" r:id="rId48"/>
    <p:sldId id="298" r:id="rId49"/>
    <p:sldId id="299" r:id="rId50"/>
    <p:sldId id="267" r:id="rId51"/>
    <p:sldId id="300" r:id="rId52"/>
    <p:sldId id="301" r:id="rId53"/>
    <p:sldId id="302" r:id="rId54"/>
    <p:sldId id="303" r:id="rId55"/>
    <p:sldId id="304" r:id="rId56"/>
    <p:sldId id="305" r:id="rId57"/>
    <p:sldId id="291" r:id="rId58"/>
    <p:sldId id="287" r:id="rId59"/>
    <p:sldId id="28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49930" autoAdjust="0"/>
  </p:normalViewPr>
  <p:slideViewPr>
    <p:cSldViewPr snapToGrid="0">
      <p:cViewPr varScale="1">
        <p:scale>
          <a:sx n="39" d="100"/>
          <a:sy n="39" d="100"/>
        </p:scale>
        <p:origin x="1442" y="24"/>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rebeccabrowne\Downloads\ACBS_GSMI_VL_06022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laurengriffin\Desktop\PhD\Research%20Projects\ERP\presentation\ERP%20Fig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aurengriffin\Desktop\PhD\Research%20Projects\ERP\presentation\ERP%20Figur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laurengriffin\Desktop\PhD\Research%20Projects\ERP\presentation\ERP%20Figur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laurengriffin\Desktop\PhD\Research%20Projects\ERP\presentation\ERP%20Figu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Geographic</a:t>
            </a:r>
            <a:r>
              <a:rPr lang="en-US" sz="2400" b="1" baseline="0"/>
              <a:t> Location</a:t>
            </a:r>
            <a:endParaRPr lang="en-US" sz="2400" b="1"/>
          </a:p>
        </c:rich>
      </c:tx>
      <c:layout>
        <c:manualLayout>
          <c:xMode val="edge"/>
          <c:yMode val="edge"/>
          <c:x val="7.9647856517935253E-2"/>
          <c:y val="4.7700170357751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chemeClr val="tx1">
                <a:lumMod val="65000"/>
                <a:lumOff val="35000"/>
              </a:schemeClr>
            </a:solidFill>
            <a:ln w="3175"/>
          </c:spPr>
          <c:dPt>
            <c:idx val="0"/>
            <c:bubble3D val="0"/>
            <c:spPr>
              <a:solidFill>
                <a:srgbClr val="C00000"/>
              </a:solidFill>
              <a:ln w="3175">
                <a:solidFill>
                  <a:schemeClr val="lt1"/>
                </a:solidFill>
              </a:ln>
              <a:effectLst/>
            </c:spPr>
            <c:extLst>
              <c:ext xmlns:c16="http://schemas.microsoft.com/office/drawing/2014/chart" uri="{C3380CC4-5D6E-409C-BE32-E72D297353CC}">
                <c16:uniqueId val="{00000001-CA79-1B4B-8480-B1C668B43CD3}"/>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CA79-1B4B-8480-B1C668B43CD3}"/>
              </c:ext>
            </c:extLst>
          </c:dPt>
          <c:dPt>
            <c:idx val="2"/>
            <c:bubble3D val="0"/>
            <c:spPr>
              <a:solidFill>
                <a:schemeClr val="accent4"/>
              </a:solidFill>
              <a:ln w="3175">
                <a:solidFill>
                  <a:schemeClr val="lt1"/>
                </a:solidFill>
              </a:ln>
              <a:effectLst/>
            </c:spPr>
            <c:extLst>
              <c:ext xmlns:c16="http://schemas.microsoft.com/office/drawing/2014/chart" uri="{C3380CC4-5D6E-409C-BE32-E72D297353CC}">
                <c16:uniqueId val="{00000005-CA79-1B4B-8480-B1C668B43CD3}"/>
              </c:ext>
            </c:extLst>
          </c:dPt>
          <c:dPt>
            <c:idx val="3"/>
            <c:bubble3D val="0"/>
            <c:spPr>
              <a:solidFill>
                <a:schemeClr val="accent6"/>
              </a:solidFill>
              <a:ln w="3175">
                <a:solidFill>
                  <a:schemeClr val="lt1"/>
                </a:solidFill>
              </a:ln>
              <a:effectLst/>
            </c:spPr>
            <c:extLst>
              <c:ext xmlns:c16="http://schemas.microsoft.com/office/drawing/2014/chart" uri="{C3380CC4-5D6E-409C-BE32-E72D297353CC}">
                <c16:uniqueId val="{00000007-CA79-1B4B-8480-B1C668B43CD3}"/>
              </c:ext>
            </c:extLst>
          </c:dPt>
          <c:dPt>
            <c:idx val="4"/>
            <c:bubble3D val="0"/>
            <c:spPr>
              <a:solidFill>
                <a:schemeClr val="accent1"/>
              </a:solidFill>
              <a:ln w="3175">
                <a:solidFill>
                  <a:schemeClr val="lt1"/>
                </a:solidFill>
              </a:ln>
              <a:effectLst/>
            </c:spPr>
            <c:extLst>
              <c:ext xmlns:c16="http://schemas.microsoft.com/office/drawing/2014/chart" uri="{C3380CC4-5D6E-409C-BE32-E72D297353CC}">
                <c16:uniqueId val="{00000009-CA79-1B4B-8480-B1C668B43CD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Sheet1!$C$2:$C$6</c:f>
              <c:strCache>
                <c:ptCount val="5"/>
                <c:pt idx="0">
                  <c:v>South</c:v>
                </c:pt>
                <c:pt idx="1">
                  <c:v>NE/New England</c:v>
                </c:pt>
                <c:pt idx="2">
                  <c:v>Midwest</c:v>
                </c:pt>
                <c:pt idx="3">
                  <c:v>West</c:v>
                </c:pt>
                <c:pt idx="4">
                  <c:v>Outside of U.S.</c:v>
                </c:pt>
              </c:strCache>
            </c:strRef>
          </c:cat>
          <c:val>
            <c:numRef>
              <c:f>Sheet1!$D$2:$D$6</c:f>
              <c:numCache>
                <c:formatCode>General</c:formatCode>
                <c:ptCount val="5"/>
                <c:pt idx="0">
                  <c:v>258</c:v>
                </c:pt>
                <c:pt idx="1">
                  <c:v>63</c:v>
                </c:pt>
                <c:pt idx="2">
                  <c:v>30</c:v>
                </c:pt>
                <c:pt idx="3">
                  <c:v>18</c:v>
                </c:pt>
                <c:pt idx="4">
                  <c:v>17</c:v>
                </c:pt>
              </c:numCache>
            </c:numRef>
          </c:val>
          <c:extLst>
            <c:ext xmlns:c16="http://schemas.microsoft.com/office/drawing/2014/chart" uri="{C3380CC4-5D6E-409C-BE32-E72D297353CC}">
              <c16:uniqueId val="{0000000A-CA79-1B4B-8480-B1C668B43CD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248901300128181"/>
          <c:y val="0.20990516304712334"/>
          <c:w val="0.34603872917048162"/>
          <c:h val="0.4782813988115199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n-US" b="1" dirty="0"/>
              <a:t>Participant Gender</a:t>
            </a:r>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7C54-2E4A-AD2A-5FEDD3E91A4B}"/>
              </c:ext>
            </c:extLst>
          </c:dPt>
          <c:dPt>
            <c:idx val="1"/>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3-7C54-2E4A-AD2A-5FEDD3E91A4B}"/>
              </c:ext>
            </c:extLst>
          </c:dPt>
          <c:dPt>
            <c:idx val="2"/>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5-7C54-2E4A-AD2A-5FEDD3E91A4B}"/>
              </c:ext>
            </c:extLst>
          </c:dPt>
          <c:dPt>
            <c:idx val="3"/>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7-7C54-2E4A-AD2A-5FEDD3E91A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Sheet3!$A$2:$A$5</c:f>
              <c:strCache>
                <c:ptCount val="4"/>
                <c:pt idx="0">
                  <c:v>Cisgender</c:v>
                </c:pt>
                <c:pt idx="1">
                  <c:v>Transgender and/or Non-Binary</c:v>
                </c:pt>
                <c:pt idx="2">
                  <c:v>Questioning</c:v>
                </c:pt>
                <c:pt idx="3">
                  <c:v>Something else</c:v>
                </c:pt>
              </c:strCache>
            </c:strRef>
          </c:cat>
          <c:val>
            <c:numRef>
              <c:f>Sheet3!$B$2:$B$5</c:f>
              <c:numCache>
                <c:formatCode>0.00%</c:formatCode>
                <c:ptCount val="4"/>
                <c:pt idx="0">
                  <c:v>0.58099999999999996</c:v>
                </c:pt>
                <c:pt idx="1">
                  <c:v>0.28499999999999998</c:v>
                </c:pt>
                <c:pt idx="2">
                  <c:v>9.7000000000000003E-2</c:v>
                </c:pt>
                <c:pt idx="3">
                  <c:v>3.7999999999999999E-2</c:v>
                </c:pt>
              </c:numCache>
            </c:numRef>
          </c:val>
          <c:extLst>
            <c:ext xmlns:c16="http://schemas.microsoft.com/office/drawing/2014/chart" uri="{C3380CC4-5D6E-409C-BE32-E72D297353CC}">
              <c16:uniqueId val="{00000008-7C54-2E4A-AD2A-5FEDD3E91A4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n-US" b="1"/>
              <a:t>Participant</a:t>
            </a:r>
            <a:r>
              <a:rPr lang="en-US" b="1" baseline="0"/>
              <a:t> Sexual Orientation</a:t>
            </a:r>
            <a:endParaRPr lang="en-US"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A528-124F-B3D2-FBD2DA19F93D}"/>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A528-124F-B3D2-FBD2DA19F93D}"/>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A528-124F-B3D2-FBD2DA19F93D}"/>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A528-124F-B3D2-FBD2DA19F93D}"/>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A528-124F-B3D2-FBD2DA19F93D}"/>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A528-124F-B3D2-FBD2DA19F93D}"/>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A528-124F-B3D2-FBD2DA19F93D}"/>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A528-124F-B3D2-FBD2DA19F93D}"/>
              </c:ext>
            </c:extLst>
          </c:dPt>
          <c:dLbls>
            <c:dLbl>
              <c:idx val="0"/>
              <c:layout>
                <c:manualLayout>
                  <c:x val="-6.0801308133426553E-2"/>
                  <c:y val="0.190611801766418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528-124F-B3D2-FBD2DA19F93D}"/>
                </c:ext>
              </c:extLst>
            </c:dLbl>
            <c:dLbl>
              <c:idx val="6"/>
              <c:layout>
                <c:manualLayout>
                  <c:x val="3.1967204972740852E-2"/>
                  <c:y val="0.2060419156179865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528-124F-B3D2-FBD2DA19F93D}"/>
                </c:ext>
              </c:extLst>
            </c:dLbl>
            <c:dLbl>
              <c:idx val="7"/>
              <c:layout>
                <c:manualLayout>
                  <c:x val="1.3842527326005646E-2"/>
                  <c:y val="0.190622031259716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528-124F-B3D2-FBD2DA19F9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Sheet4!$A$2:$A$9</c:f>
              <c:strCache>
                <c:ptCount val="8"/>
                <c:pt idx="0">
                  <c:v>Asexual/Ace-Spectrum</c:v>
                </c:pt>
                <c:pt idx="1">
                  <c:v>Bisexual</c:v>
                </c:pt>
                <c:pt idx="2">
                  <c:v>Gay</c:v>
                </c:pt>
                <c:pt idx="3">
                  <c:v>Lesbian</c:v>
                </c:pt>
                <c:pt idx="4">
                  <c:v>Pansexual</c:v>
                </c:pt>
                <c:pt idx="5">
                  <c:v>Queer</c:v>
                </c:pt>
                <c:pt idx="6">
                  <c:v>Questioning</c:v>
                </c:pt>
                <c:pt idx="7">
                  <c:v>Straight</c:v>
                </c:pt>
              </c:strCache>
            </c:strRef>
          </c:cat>
          <c:val>
            <c:numRef>
              <c:f>Sheet4!$B$2:$B$9</c:f>
              <c:numCache>
                <c:formatCode>0.00%</c:formatCode>
                <c:ptCount val="8"/>
                <c:pt idx="0">
                  <c:v>0.17699999999999999</c:v>
                </c:pt>
                <c:pt idx="1">
                  <c:v>0.435</c:v>
                </c:pt>
                <c:pt idx="2">
                  <c:v>0.22600000000000001</c:v>
                </c:pt>
                <c:pt idx="3">
                  <c:v>0.14000000000000001</c:v>
                </c:pt>
                <c:pt idx="4">
                  <c:v>0.17199999999999999</c:v>
                </c:pt>
                <c:pt idx="5">
                  <c:v>0.26300000000000001</c:v>
                </c:pt>
                <c:pt idx="6">
                  <c:v>6.5000000000000002E-2</c:v>
                </c:pt>
                <c:pt idx="7">
                  <c:v>2.1999999999999999E-2</c:v>
                </c:pt>
              </c:numCache>
            </c:numRef>
          </c:val>
          <c:extLst>
            <c:ext xmlns:c16="http://schemas.microsoft.com/office/drawing/2014/chart" uri="{C3380CC4-5D6E-409C-BE32-E72D297353CC}">
              <c16:uniqueId val="{00000010-A528-124F-B3D2-FBD2DA19F93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2400" b="1"/>
              <a:t>Gender</a:t>
            </a:r>
            <a:r>
              <a:rPr lang="en-US" sz="2400" b="1" baseline="0"/>
              <a:t> Identity</a:t>
            </a:r>
            <a:endParaRPr lang="en-US" sz="2400" b="1"/>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18345675838991343"/>
          <c:w val="0.7703297347432162"/>
          <c:h val="0.81654324161008662"/>
        </c:manualLayout>
      </c:layout>
      <c:ofPieChart>
        <c:ofPieType val="pie"/>
        <c:varyColors val="1"/>
        <c:ser>
          <c:idx val="0"/>
          <c:order val="0"/>
          <c:tx>
            <c:strRef>
              <c:f>Sheet1!$I$1</c:f>
              <c:strCache>
                <c:ptCount val="1"/>
                <c:pt idx="0">
                  <c:v>n</c:v>
                </c:pt>
              </c:strCache>
            </c:strRef>
          </c:tx>
          <c:spPr>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F604-2648-81C1-A5BD8B87C181}"/>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F604-2648-81C1-A5BD8B87C181}"/>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F604-2648-81C1-A5BD8B87C181}"/>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F604-2648-81C1-A5BD8B87C181}"/>
              </c:ext>
            </c:extLst>
          </c:dPt>
          <c:dPt>
            <c:idx val="4"/>
            <c:bubble3D val="0"/>
            <c:spPr>
              <a:solidFill>
                <a:schemeClr val="accent5"/>
              </a:solidFill>
              <a:ln w="3175">
                <a:solidFill>
                  <a:schemeClr val="lt1"/>
                </a:solidFill>
              </a:ln>
              <a:effectLst/>
            </c:spPr>
            <c:extLst>
              <c:ext xmlns:c16="http://schemas.microsoft.com/office/drawing/2014/chart" uri="{C3380CC4-5D6E-409C-BE32-E72D297353CC}">
                <c16:uniqueId val="{00000009-F604-2648-81C1-A5BD8B87C181}"/>
              </c:ext>
            </c:extLst>
          </c:dPt>
          <c:dPt>
            <c:idx val="5"/>
            <c:bubble3D val="0"/>
            <c:spPr>
              <a:solidFill>
                <a:schemeClr val="accent6"/>
              </a:solidFill>
              <a:ln w="3175">
                <a:solidFill>
                  <a:schemeClr val="lt1"/>
                </a:solidFill>
              </a:ln>
              <a:effectLst/>
            </c:spPr>
            <c:extLst>
              <c:ext xmlns:c16="http://schemas.microsoft.com/office/drawing/2014/chart" uri="{C3380CC4-5D6E-409C-BE32-E72D297353CC}">
                <c16:uniqueId val="{0000000B-F604-2648-81C1-A5BD8B87C181}"/>
              </c:ext>
            </c:extLst>
          </c:dPt>
          <c:dPt>
            <c:idx val="6"/>
            <c:bubble3D val="0"/>
            <c:spPr>
              <a:solidFill>
                <a:schemeClr val="accent1">
                  <a:lumMod val="60000"/>
                </a:schemeClr>
              </a:solidFill>
              <a:ln w="3175">
                <a:solidFill>
                  <a:schemeClr val="lt1"/>
                </a:solidFill>
              </a:ln>
              <a:effectLst/>
            </c:spPr>
            <c:extLst>
              <c:ext xmlns:c16="http://schemas.microsoft.com/office/drawing/2014/chart" uri="{C3380CC4-5D6E-409C-BE32-E72D297353CC}">
                <c16:uniqueId val="{0000000D-F604-2648-81C1-A5BD8B87C181}"/>
              </c:ext>
            </c:extLst>
          </c:dPt>
          <c:dPt>
            <c:idx val="7"/>
            <c:bubble3D val="0"/>
            <c:spPr>
              <a:solidFill>
                <a:schemeClr val="accent2">
                  <a:lumMod val="60000"/>
                </a:schemeClr>
              </a:solidFill>
              <a:ln w="3175">
                <a:solidFill>
                  <a:schemeClr val="lt1"/>
                </a:solidFill>
              </a:ln>
              <a:effectLst/>
            </c:spPr>
            <c:extLst>
              <c:ext xmlns:c16="http://schemas.microsoft.com/office/drawing/2014/chart" uri="{C3380CC4-5D6E-409C-BE32-E72D297353CC}">
                <c16:uniqueId val="{0000000F-F604-2648-81C1-A5BD8B87C181}"/>
              </c:ext>
            </c:extLst>
          </c:dPt>
          <c:dLbls>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D-F604-2648-81C1-A5BD8B87C1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Sheet1!$H$2:$H$8</c:f>
              <c:strCache>
                <c:ptCount val="7"/>
                <c:pt idx="0">
                  <c:v>ciswomen</c:v>
                </c:pt>
                <c:pt idx="1">
                  <c:v>cismen</c:v>
                </c:pt>
                <c:pt idx="2">
                  <c:v>transwomen</c:v>
                </c:pt>
                <c:pt idx="3">
                  <c:v>transmen</c:v>
                </c:pt>
                <c:pt idx="4">
                  <c:v>gender fluid</c:v>
                </c:pt>
                <c:pt idx="5">
                  <c:v>gender queer</c:v>
                </c:pt>
                <c:pt idx="6">
                  <c:v>intersex*</c:v>
                </c:pt>
              </c:strCache>
            </c:strRef>
          </c:cat>
          <c:val>
            <c:numRef>
              <c:f>Sheet1!$I$2:$I$8</c:f>
              <c:numCache>
                <c:formatCode>General</c:formatCode>
                <c:ptCount val="7"/>
                <c:pt idx="0">
                  <c:v>242</c:v>
                </c:pt>
                <c:pt idx="1">
                  <c:v>106</c:v>
                </c:pt>
                <c:pt idx="2">
                  <c:v>6</c:v>
                </c:pt>
                <c:pt idx="3">
                  <c:v>7</c:v>
                </c:pt>
                <c:pt idx="4">
                  <c:v>12</c:v>
                </c:pt>
                <c:pt idx="5">
                  <c:v>12</c:v>
                </c:pt>
                <c:pt idx="6">
                  <c:v>1</c:v>
                </c:pt>
              </c:numCache>
            </c:numRef>
          </c:val>
          <c:extLst>
            <c:ext xmlns:c16="http://schemas.microsoft.com/office/drawing/2014/chart" uri="{C3380CC4-5D6E-409C-BE32-E72D297353CC}">
              <c16:uniqueId val="{00000010-F604-2648-81C1-A5BD8B87C181}"/>
            </c:ext>
          </c:extLst>
        </c:ser>
        <c:dLbls>
          <c:showLegendKey val="0"/>
          <c:showVal val="0"/>
          <c:showCatName val="0"/>
          <c:showSerName val="0"/>
          <c:showPercent val="0"/>
          <c:showBubbleSize val="0"/>
          <c:showLeaderLines val="1"/>
        </c:dLbls>
        <c:gapWidth val="100"/>
        <c:splitType val="val"/>
        <c:splitPos val="10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9078551343661496"/>
          <c:y val="0.28792347070400204"/>
          <c:w val="0.20921448656338507"/>
          <c:h val="0.5787143075758485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Sexual Identity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strRef>
              <c:f>Sheet1!$M$2:$M$7</c:f>
              <c:strCache>
                <c:ptCount val="6"/>
                <c:pt idx="0">
                  <c:v>straight only</c:v>
                </c:pt>
                <c:pt idx="1">
                  <c:v>lesbian</c:v>
                </c:pt>
                <c:pt idx="2">
                  <c:v>gay</c:v>
                </c:pt>
                <c:pt idx="3">
                  <c:v>bisexual</c:v>
                </c:pt>
                <c:pt idx="4">
                  <c:v>pansexual</c:v>
                </c:pt>
                <c:pt idx="5">
                  <c:v>asexual</c:v>
                </c:pt>
              </c:strCache>
            </c:strRef>
          </c:cat>
          <c:val>
            <c:numRef>
              <c:f>Sheet1!$N$2:$N$7</c:f>
              <c:numCache>
                <c:formatCode>General</c:formatCode>
                <c:ptCount val="6"/>
                <c:pt idx="0">
                  <c:v>183</c:v>
                </c:pt>
                <c:pt idx="1">
                  <c:v>71</c:v>
                </c:pt>
                <c:pt idx="2">
                  <c:v>68</c:v>
                </c:pt>
                <c:pt idx="3">
                  <c:v>64</c:v>
                </c:pt>
                <c:pt idx="4">
                  <c:v>27</c:v>
                </c:pt>
                <c:pt idx="5">
                  <c:v>9</c:v>
                </c:pt>
              </c:numCache>
            </c:numRef>
          </c:val>
          <c:extLst>
            <c:ext xmlns:c16="http://schemas.microsoft.com/office/drawing/2014/chart" uri="{C3380CC4-5D6E-409C-BE32-E72D297353CC}">
              <c16:uniqueId val="{00000000-EC69-0D49-96AC-FA3BB34CB0D8}"/>
            </c:ext>
          </c:extLst>
        </c:ser>
        <c:dLbls>
          <c:showLegendKey val="0"/>
          <c:showVal val="0"/>
          <c:showCatName val="0"/>
          <c:showSerName val="0"/>
          <c:showPercent val="0"/>
          <c:showBubbleSize val="0"/>
        </c:dLbls>
        <c:gapWidth val="219"/>
        <c:overlap val="-27"/>
        <c:axId val="218863424"/>
        <c:axId val="47770992"/>
      </c:barChart>
      <c:catAx>
        <c:axId val="21886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crossAx val="47770992"/>
        <c:crosses val="autoZero"/>
        <c:auto val="1"/>
        <c:lblAlgn val="ctr"/>
        <c:lblOffset val="100"/>
        <c:noMultiLvlLbl val="0"/>
      </c:catAx>
      <c:valAx>
        <c:axId val="4777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18863424"/>
        <c:crosses val="autoZero"/>
        <c:crossBetween val="between"/>
        <c:majorUnit val="50"/>
        <c:min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Ethnicity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041557305336833E-2"/>
          <c:y val="0.18893226888305628"/>
          <c:w val="0.47808683289588794"/>
          <c:h val="0.79681138815981323"/>
        </c:manualLayout>
      </c:layout>
      <c:pieChart>
        <c:varyColors val="1"/>
        <c:ser>
          <c:idx val="0"/>
          <c:order val="0"/>
          <c:spPr>
            <a:ln w="6350"/>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28F4-2A42-B21D-ED2B81CC940E}"/>
              </c:ext>
            </c:extLst>
          </c:dPt>
          <c:dPt>
            <c:idx val="1"/>
            <c:bubble3D val="0"/>
            <c:spPr>
              <a:solidFill>
                <a:schemeClr val="accent2"/>
              </a:solidFill>
              <a:ln w="6350">
                <a:solidFill>
                  <a:schemeClr val="lt1"/>
                </a:solidFill>
              </a:ln>
              <a:effectLst/>
            </c:spPr>
            <c:extLst>
              <c:ext xmlns:c16="http://schemas.microsoft.com/office/drawing/2014/chart" uri="{C3380CC4-5D6E-409C-BE32-E72D297353CC}">
                <c16:uniqueId val="{00000003-28F4-2A42-B21D-ED2B81CC940E}"/>
              </c:ext>
            </c:extLst>
          </c:dPt>
          <c:dPt>
            <c:idx val="2"/>
            <c:bubble3D val="0"/>
            <c:spPr>
              <a:solidFill>
                <a:schemeClr val="accent3"/>
              </a:solidFill>
              <a:ln w="6350">
                <a:solidFill>
                  <a:schemeClr val="lt1"/>
                </a:solidFill>
              </a:ln>
              <a:effectLst/>
            </c:spPr>
            <c:extLst>
              <c:ext xmlns:c16="http://schemas.microsoft.com/office/drawing/2014/chart" uri="{C3380CC4-5D6E-409C-BE32-E72D297353CC}">
                <c16:uniqueId val="{00000005-28F4-2A42-B21D-ED2B81CC940E}"/>
              </c:ext>
            </c:extLst>
          </c:dPt>
          <c:dPt>
            <c:idx val="3"/>
            <c:bubble3D val="0"/>
            <c:spPr>
              <a:solidFill>
                <a:schemeClr val="accent4"/>
              </a:solidFill>
              <a:ln w="6350">
                <a:solidFill>
                  <a:schemeClr val="lt1"/>
                </a:solidFill>
              </a:ln>
              <a:effectLst/>
            </c:spPr>
            <c:extLst>
              <c:ext xmlns:c16="http://schemas.microsoft.com/office/drawing/2014/chart" uri="{C3380CC4-5D6E-409C-BE32-E72D297353CC}">
                <c16:uniqueId val="{00000007-28F4-2A42-B21D-ED2B81CC940E}"/>
              </c:ext>
            </c:extLst>
          </c:dPt>
          <c:dPt>
            <c:idx val="4"/>
            <c:bubble3D val="0"/>
            <c:spPr>
              <a:solidFill>
                <a:schemeClr val="accent5"/>
              </a:solidFill>
              <a:ln w="6350">
                <a:solidFill>
                  <a:schemeClr val="lt1"/>
                </a:solidFill>
              </a:ln>
              <a:effectLst/>
            </c:spPr>
            <c:extLst>
              <c:ext xmlns:c16="http://schemas.microsoft.com/office/drawing/2014/chart" uri="{C3380CC4-5D6E-409C-BE32-E72D297353CC}">
                <c16:uniqueId val="{00000009-28F4-2A42-B21D-ED2B81CC940E}"/>
              </c:ext>
            </c:extLst>
          </c:dPt>
          <c:dPt>
            <c:idx val="5"/>
            <c:bubble3D val="0"/>
            <c:spPr>
              <a:solidFill>
                <a:schemeClr val="accent6"/>
              </a:solidFill>
              <a:ln w="6350">
                <a:solidFill>
                  <a:schemeClr val="lt1"/>
                </a:solidFill>
              </a:ln>
              <a:effectLst/>
            </c:spPr>
            <c:extLst>
              <c:ext xmlns:c16="http://schemas.microsoft.com/office/drawing/2014/chart" uri="{C3380CC4-5D6E-409C-BE32-E72D297353CC}">
                <c16:uniqueId val="{0000000B-28F4-2A42-B21D-ED2B81CC940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28F4-2A42-B21D-ED2B81CC940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28F4-2A42-B21D-ED2B81CC940E}"/>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28F4-2A42-B21D-ED2B81CC940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28F4-2A42-B21D-ED2B81CC940E}"/>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28F4-2A42-B21D-ED2B81CC940E}"/>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28F4-2A42-B21D-ED2B81CC94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Sheet1!$R$2:$R$7</c:f>
              <c:strCache>
                <c:ptCount val="6"/>
                <c:pt idx="0">
                  <c:v>White</c:v>
                </c:pt>
                <c:pt idx="1">
                  <c:v>African American</c:v>
                </c:pt>
                <c:pt idx="2">
                  <c:v>Asian</c:v>
                </c:pt>
                <c:pt idx="3">
                  <c:v>Native American</c:v>
                </c:pt>
                <c:pt idx="4">
                  <c:v>Native Hawaiian</c:v>
                </c:pt>
                <c:pt idx="5">
                  <c:v>Other </c:v>
                </c:pt>
              </c:strCache>
            </c:strRef>
          </c:cat>
          <c:val>
            <c:numRef>
              <c:f>Sheet1!$S$2:$S$7</c:f>
              <c:numCache>
                <c:formatCode>General</c:formatCode>
                <c:ptCount val="6"/>
                <c:pt idx="0">
                  <c:v>288</c:v>
                </c:pt>
                <c:pt idx="1">
                  <c:v>49</c:v>
                </c:pt>
                <c:pt idx="2">
                  <c:v>9</c:v>
                </c:pt>
                <c:pt idx="3">
                  <c:v>1</c:v>
                </c:pt>
                <c:pt idx="4">
                  <c:v>1</c:v>
                </c:pt>
                <c:pt idx="5">
                  <c:v>38</c:v>
                </c:pt>
              </c:numCache>
            </c:numRef>
          </c:val>
          <c:extLst>
            <c:ext xmlns:c16="http://schemas.microsoft.com/office/drawing/2014/chart" uri="{C3380CC4-5D6E-409C-BE32-E72D297353CC}">
              <c16:uniqueId val="{0000000C-28F4-2A42-B21D-ED2B81CC940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Education Level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C00000"/>
            </a:solidFill>
            <a:ln>
              <a:solidFill>
                <a:srgbClr val="C00000"/>
              </a:solidFill>
            </a:ln>
            <a:effectLst/>
          </c:spPr>
          <c:invertIfNegative val="0"/>
          <c:cat>
            <c:strRef>
              <c:f>Sheet1!$W$2:$W$8</c:f>
              <c:strCache>
                <c:ptCount val="7"/>
                <c:pt idx="0">
                  <c:v>Some HS</c:v>
                </c:pt>
                <c:pt idx="1">
                  <c:v>HS/GED</c:v>
                </c:pt>
                <c:pt idx="2">
                  <c:v>Some college</c:v>
                </c:pt>
                <c:pt idx="3">
                  <c:v>Associate's</c:v>
                </c:pt>
                <c:pt idx="4">
                  <c:v>Bachelor's</c:v>
                </c:pt>
                <c:pt idx="5">
                  <c:v>Master's</c:v>
                </c:pt>
                <c:pt idx="6">
                  <c:v>PhD</c:v>
                </c:pt>
              </c:strCache>
            </c:strRef>
          </c:cat>
          <c:val>
            <c:numRef>
              <c:f>Sheet1!$X$2:$X$8</c:f>
              <c:numCache>
                <c:formatCode>General</c:formatCode>
                <c:ptCount val="7"/>
                <c:pt idx="0">
                  <c:v>9</c:v>
                </c:pt>
                <c:pt idx="1">
                  <c:v>55</c:v>
                </c:pt>
                <c:pt idx="2">
                  <c:v>174</c:v>
                </c:pt>
                <c:pt idx="3">
                  <c:v>12</c:v>
                </c:pt>
                <c:pt idx="4">
                  <c:v>79</c:v>
                </c:pt>
                <c:pt idx="5">
                  <c:v>50</c:v>
                </c:pt>
                <c:pt idx="6">
                  <c:v>7</c:v>
                </c:pt>
              </c:numCache>
            </c:numRef>
          </c:val>
          <c:extLst>
            <c:ext xmlns:c16="http://schemas.microsoft.com/office/drawing/2014/chart" uri="{C3380CC4-5D6E-409C-BE32-E72D297353CC}">
              <c16:uniqueId val="{00000000-166B-1D44-BE65-DFEFEC00A2C2}"/>
            </c:ext>
          </c:extLst>
        </c:ser>
        <c:dLbls>
          <c:showLegendKey val="0"/>
          <c:showVal val="0"/>
          <c:showCatName val="0"/>
          <c:showSerName val="0"/>
          <c:showPercent val="0"/>
          <c:showBubbleSize val="0"/>
        </c:dLbls>
        <c:gapWidth val="182"/>
        <c:axId val="132504544"/>
        <c:axId val="250552592"/>
      </c:barChart>
      <c:catAx>
        <c:axId val="13250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0552592"/>
        <c:crosses val="autoZero"/>
        <c:auto val="1"/>
        <c:lblAlgn val="ctr"/>
        <c:lblOffset val="100"/>
        <c:noMultiLvlLbl val="0"/>
      </c:catAx>
      <c:valAx>
        <c:axId val="250552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25045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AAQ-II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strRef>
              <c:f>Sheet1!$AC$25:$AC$26</c:f>
              <c:strCache>
                <c:ptCount val="2"/>
                <c:pt idx="0">
                  <c:v>CisHet</c:v>
                </c:pt>
                <c:pt idx="1">
                  <c:v>GSMI</c:v>
                </c:pt>
              </c:strCache>
            </c:strRef>
          </c:cat>
          <c:val>
            <c:numRef>
              <c:f>Sheet1!$AD$25:$AD$26</c:f>
              <c:numCache>
                <c:formatCode>General</c:formatCode>
                <c:ptCount val="2"/>
                <c:pt idx="0">
                  <c:v>17</c:v>
                </c:pt>
                <c:pt idx="1">
                  <c:v>21</c:v>
                </c:pt>
              </c:numCache>
            </c:numRef>
          </c:val>
          <c:extLst>
            <c:ext xmlns:c16="http://schemas.microsoft.com/office/drawing/2014/chart" uri="{C3380CC4-5D6E-409C-BE32-E72D297353CC}">
              <c16:uniqueId val="{00000000-ED8B-5B40-9B97-917C81613E47}"/>
            </c:ext>
          </c:extLst>
        </c:ser>
        <c:dLbls>
          <c:showLegendKey val="0"/>
          <c:showVal val="0"/>
          <c:showCatName val="0"/>
          <c:showSerName val="0"/>
          <c:showPercent val="0"/>
          <c:showBubbleSize val="0"/>
        </c:dLbls>
        <c:gapWidth val="219"/>
        <c:overlap val="-27"/>
        <c:axId val="1090709807"/>
        <c:axId val="1039174239"/>
      </c:barChart>
      <c:catAx>
        <c:axId val="109070980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Gender</a:t>
                </a:r>
                <a:r>
                  <a:rPr lang="en-US" sz="1200" b="1" baseline="0"/>
                  <a:t> and Sexual Identity Comparisons</a:t>
                </a:r>
                <a:endParaRPr lang="en-US"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39174239"/>
        <c:crosses val="autoZero"/>
        <c:auto val="1"/>
        <c:lblAlgn val="ctr"/>
        <c:lblOffset val="100"/>
        <c:noMultiLvlLbl val="0"/>
      </c:catAx>
      <c:valAx>
        <c:axId val="1039174239"/>
        <c:scaling>
          <c:orientation val="minMax"/>
        </c:scaling>
        <c:delete val="0"/>
        <c:axPos val="l"/>
        <c:majorGridlines>
          <c:spPr>
            <a:ln w="9525" cap="flat" cmpd="sng" algn="ctr">
              <a:solidFill>
                <a:schemeClr val="bg2">
                  <a:lumMod val="2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baseline="0"/>
                  <a:t> Scores</a:t>
                </a:r>
                <a:endParaRPr lang="en-US" sz="1200"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90709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CFQ</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B797-024F-ADF9-7197F704B3D4}"/>
              </c:ext>
            </c:extLst>
          </c:dPt>
          <c:dPt>
            <c:idx val="1"/>
            <c:invertIfNegative val="0"/>
            <c:bubble3D val="0"/>
            <c:spPr>
              <a:solidFill>
                <a:srgbClr val="C00000"/>
              </a:solidFill>
              <a:ln>
                <a:noFill/>
              </a:ln>
              <a:effectLst/>
            </c:spPr>
            <c:extLst>
              <c:ext xmlns:c16="http://schemas.microsoft.com/office/drawing/2014/chart" uri="{C3380CC4-5D6E-409C-BE32-E72D297353CC}">
                <c16:uniqueId val="{00000003-B797-024F-ADF9-7197F704B3D4}"/>
              </c:ext>
            </c:extLst>
          </c:dPt>
          <c:cat>
            <c:strRef>
              <c:f>Sheet1!$AJ$25:$AJ$26</c:f>
              <c:strCache>
                <c:ptCount val="2"/>
                <c:pt idx="0">
                  <c:v>CisHet</c:v>
                </c:pt>
                <c:pt idx="1">
                  <c:v>GSMI</c:v>
                </c:pt>
              </c:strCache>
            </c:strRef>
          </c:cat>
          <c:val>
            <c:numRef>
              <c:f>Sheet1!$AK$25:$AK$26</c:f>
              <c:numCache>
                <c:formatCode>General</c:formatCode>
                <c:ptCount val="2"/>
                <c:pt idx="0">
                  <c:v>43.37</c:v>
                </c:pt>
                <c:pt idx="1">
                  <c:v>45.77</c:v>
                </c:pt>
              </c:numCache>
            </c:numRef>
          </c:val>
          <c:extLst>
            <c:ext xmlns:c16="http://schemas.microsoft.com/office/drawing/2014/chart" uri="{C3380CC4-5D6E-409C-BE32-E72D297353CC}">
              <c16:uniqueId val="{00000004-B797-024F-ADF9-7197F704B3D4}"/>
            </c:ext>
          </c:extLst>
        </c:ser>
        <c:dLbls>
          <c:showLegendKey val="0"/>
          <c:showVal val="0"/>
          <c:showCatName val="0"/>
          <c:showSerName val="0"/>
          <c:showPercent val="0"/>
          <c:showBubbleSize val="0"/>
        </c:dLbls>
        <c:gapWidth val="219"/>
        <c:overlap val="-27"/>
        <c:axId val="1081392975"/>
        <c:axId val="1081143919"/>
      </c:barChart>
      <c:catAx>
        <c:axId val="108139297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Gender and Sexual</a:t>
                </a:r>
                <a:r>
                  <a:rPr lang="en-US" sz="1200" b="1" baseline="0"/>
                  <a:t> Identity Comparisons</a:t>
                </a:r>
                <a:endParaRPr lang="en-US"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81143919"/>
        <c:crosses val="autoZero"/>
        <c:auto val="1"/>
        <c:lblAlgn val="ctr"/>
        <c:lblOffset val="100"/>
        <c:noMultiLvlLbl val="0"/>
      </c:catAx>
      <c:valAx>
        <c:axId val="1081143919"/>
        <c:scaling>
          <c:orientation val="minMax"/>
        </c:scaling>
        <c:delete val="0"/>
        <c:axPos val="l"/>
        <c:majorGridlines>
          <c:spPr>
            <a:ln w="9525" cap="flat"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8139297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a:t>AAQ-II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strRef>
              <c:f>Sheet1!$AC$5:$AC$9</c:f>
              <c:strCache>
                <c:ptCount val="5"/>
                <c:pt idx="0">
                  <c:v>Het</c:v>
                </c:pt>
                <c:pt idx="1">
                  <c:v>SMI</c:v>
                </c:pt>
                <c:pt idx="3">
                  <c:v>Cis</c:v>
                </c:pt>
                <c:pt idx="4">
                  <c:v>GMI</c:v>
                </c:pt>
              </c:strCache>
            </c:strRef>
          </c:cat>
          <c:val>
            <c:numRef>
              <c:f>Sheet1!$AD$5:$AD$9</c:f>
              <c:numCache>
                <c:formatCode>General</c:formatCode>
                <c:ptCount val="5"/>
                <c:pt idx="0">
                  <c:v>17</c:v>
                </c:pt>
                <c:pt idx="1">
                  <c:v>21</c:v>
                </c:pt>
                <c:pt idx="3">
                  <c:v>18</c:v>
                </c:pt>
                <c:pt idx="4">
                  <c:v>28</c:v>
                </c:pt>
              </c:numCache>
            </c:numRef>
          </c:val>
          <c:extLst>
            <c:ext xmlns:c16="http://schemas.microsoft.com/office/drawing/2014/chart" uri="{C3380CC4-5D6E-409C-BE32-E72D297353CC}">
              <c16:uniqueId val="{00000000-68A8-1840-9F79-E06613141C92}"/>
            </c:ext>
          </c:extLst>
        </c:ser>
        <c:dLbls>
          <c:showLegendKey val="0"/>
          <c:showVal val="0"/>
          <c:showCatName val="0"/>
          <c:showSerName val="0"/>
          <c:showPercent val="0"/>
          <c:showBubbleSize val="0"/>
        </c:dLbls>
        <c:gapWidth val="115"/>
        <c:overlap val="-27"/>
        <c:axId val="1095981791"/>
        <c:axId val="1095962335"/>
      </c:barChart>
      <c:catAx>
        <c:axId val="10959817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200" b="1">
                    <a:solidFill>
                      <a:schemeClr val="tx1"/>
                    </a:solidFill>
                  </a:rPr>
                  <a:t>Gender and Sexual Identity Comparisons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95962335"/>
        <c:crosses val="autoZero"/>
        <c:auto val="1"/>
        <c:lblAlgn val="ctr"/>
        <c:lblOffset val="100"/>
        <c:noMultiLvlLbl val="0"/>
      </c:catAx>
      <c:valAx>
        <c:axId val="1095962335"/>
        <c:scaling>
          <c:orientation val="minMax"/>
        </c:scaling>
        <c:delete val="0"/>
        <c:axPos val="l"/>
        <c:majorGridlines>
          <c:spPr>
            <a:ln w="9525" cap="flat"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95981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CFQ</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strRef>
              <c:f>Sheet1!$AI$5:$AI$9</c:f>
              <c:strCache>
                <c:ptCount val="5"/>
                <c:pt idx="0">
                  <c:v>Het</c:v>
                </c:pt>
                <c:pt idx="1">
                  <c:v>SMI</c:v>
                </c:pt>
                <c:pt idx="3">
                  <c:v>Cis</c:v>
                </c:pt>
                <c:pt idx="4">
                  <c:v>GMI</c:v>
                </c:pt>
              </c:strCache>
            </c:strRef>
          </c:cat>
          <c:val>
            <c:numRef>
              <c:f>Sheet1!$AJ$5:$AJ$9</c:f>
              <c:numCache>
                <c:formatCode>General</c:formatCode>
                <c:ptCount val="5"/>
                <c:pt idx="0">
                  <c:v>43.27</c:v>
                </c:pt>
                <c:pt idx="1">
                  <c:v>45.97</c:v>
                </c:pt>
                <c:pt idx="3">
                  <c:v>43</c:v>
                </c:pt>
                <c:pt idx="4">
                  <c:v>51</c:v>
                </c:pt>
              </c:numCache>
            </c:numRef>
          </c:val>
          <c:extLst>
            <c:ext xmlns:c16="http://schemas.microsoft.com/office/drawing/2014/chart" uri="{C3380CC4-5D6E-409C-BE32-E72D297353CC}">
              <c16:uniqueId val="{00000000-9FB8-4F4D-821F-5E100D372EB3}"/>
            </c:ext>
          </c:extLst>
        </c:ser>
        <c:dLbls>
          <c:showLegendKey val="0"/>
          <c:showVal val="0"/>
          <c:showCatName val="0"/>
          <c:showSerName val="0"/>
          <c:showPercent val="0"/>
          <c:showBubbleSize val="0"/>
        </c:dLbls>
        <c:gapWidth val="115"/>
        <c:overlap val="-27"/>
        <c:axId val="1108097343"/>
        <c:axId val="1049538511"/>
      </c:barChart>
      <c:catAx>
        <c:axId val="110809734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Gender</a:t>
                </a:r>
                <a:r>
                  <a:rPr lang="en-US" sz="1200" b="1" baseline="0"/>
                  <a:t> and Sexuality Identity Comparisons</a:t>
                </a:r>
                <a:endParaRPr lang="en-US" sz="1200" b="1"/>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49538511"/>
        <c:crosses val="autoZero"/>
        <c:auto val="1"/>
        <c:lblAlgn val="ctr"/>
        <c:lblOffset val="100"/>
        <c:noMultiLvlLbl val="0"/>
      </c:catAx>
      <c:valAx>
        <c:axId val="1049538511"/>
        <c:scaling>
          <c:orientation val="minMax"/>
        </c:scaling>
        <c:delete val="0"/>
        <c:axPos val="l"/>
        <c:majorGridlines>
          <c:spPr>
            <a:ln w="9525" cap="flat"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t>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108097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64E06-D0B3-42D4-B8C3-F7D57C679A06}"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US"/>
        </a:p>
      </dgm:t>
    </dgm:pt>
    <dgm:pt modelId="{18D5C4B2-68F2-43FB-B75A-45B85D717252}">
      <dgm:prSet phldrT="[Text]" custT="1"/>
      <dgm:spPr/>
      <dgm:t>
        <a:bodyPr/>
        <a:lstStyle/>
        <a:p>
          <a:r>
            <a:rPr lang="en-US" sz="2000" dirty="0"/>
            <a:t>Distal</a:t>
          </a:r>
        </a:p>
      </dgm:t>
    </dgm:pt>
    <dgm:pt modelId="{4E91392B-77AE-4C06-BD0A-6EE6F87A63AC}" type="parTrans" cxnId="{EF8946A3-C709-41E9-B15A-EB6C0A0F0428}">
      <dgm:prSet/>
      <dgm:spPr/>
      <dgm:t>
        <a:bodyPr/>
        <a:lstStyle/>
        <a:p>
          <a:endParaRPr lang="en-US"/>
        </a:p>
      </dgm:t>
    </dgm:pt>
    <dgm:pt modelId="{49D3C1C7-D8D4-4A8E-9526-F060D0A33135}" type="sibTrans" cxnId="{EF8946A3-C709-41E9-B15A-EB6C0A0F0428}">
      <dgm:prSet/>
      <dgm:spPr/>
      <dgm:t>
        <a:bodyPr/>
        <a:lstStyle/>
        <a:p>
          <a:endParaRPr lang="en-US"/>
        </a:p>
      </dgm:t>
    </dgm:pt>
    <dgm:pt modelId="{DF221274-C912-4F9F-9BD2-3CAAAF0EB9B9}">
      <dgm:prSet phldrT="[Text]" custT="1"/>
      <dgm:spPr/>
      <dgm:t>
        <a:bodyPr/>
        <a:lstStyle/>
        <a:p>
          <a:r>
            <a:rPr lang="en-US" sz="2000" dirty="0"/>
            <a:t>Proximal</a:t>
          </a:r>
        </a:p>
      </dgm:t>
    </dgm:pt>
    <dgm:pt modelId="{B5971F6B-74AB-4B72-9028-1A3E3C63F670}" type="parTrans" cxnId="{0740A6FA-5F7D-40A8-83CE-28B5C35B937C}">
      <dgm:prSet/>
      <dgm:spPr/>
      <dgm:t>
        <a:bodyPr/>
        <a:lstStyle/>
        <a:p>
          <a:endParaRPr lang="en-US"/>
        </a:p>
      </dgm:t>
    </dgm:pt>
    <dgm:pt modelId="{7D7E6F6C-0FC1-4597-A263-321DA8451424}" type="sibTrans" cxnId="{0740A6FA-5F7D-40A8-83CE-28B5C35B937C}">
      <dgm:prSet/>
      <dgm:spPr/>
      <dgm:t>
        <a:bodyPr/>
        <a:lstStyle/>
        <a:p>
          <a:endParaRPr lang="en-US"/>
        </a:p>
      </dgm:t>
    </dgm:pt>
    <dgm:pt modelId="{1CA9AD4C-6C06-4BF3-A216-C2BEA891642E}" type="pres">
      <dgm:prSet presAssocID="{89364E06-D0B3-42D4-B8C3-F7D57C679A06}" presName="Name0" presStyleCnt="0">
        <dgm:presLayoutVars>
          <dgm:chMax val="7"/>
          <dgm:resizeHandles val="exact"/>
        </dgm:presLayoutVars>
      </dgm:prSet>
      <dgm:spPr/>
    </dgm:pt>
    <dgm:pt modelId="{C9BAD579-7AC6-4E6C-A0D0-0825B1F469B3}" type="pres">
      <dgm:prSet presAssocID="{89364E06-D0B3-42D4-B8C3-F7D57C679A06}" presName="comp1" presStyleCnt="0"/>
      <dgm:spPr/>
    </dgm:pt>
    <dgm:pt modelId="{07F9715E-6DE0-43FA-91AB-130EA341A6B6}" type="pres">
      <dgm:prSet presAssocID="{89364E06-D0B3-42D4-B8C3-F7D57C679A06}" presName="circle1" presStyleLbl="node1" presStyleIdx="0" presStyleCnt="2"/>
      <dgm:spPr/>
    </dgm:pt>
    <dgm:pt modelId="{330CC675-F4CA-4DAB-A813-029C7701DDCB}" type="pres">
      <dgm:prSet presAssocID="{89364E06-D0B3-42D4-B8C3-F7D57C679A06}" presName="c1text" presStyleLbl="node1" presStyleIdx="0" presStyleCnt="2">
        <dgm:presLayoutVars>
          <dgm:bulletEnabled val="1"/>
        </dgm:presLayoutVars>
      </dgm:prSet>
      <dgm:spPr/>
    </dgm:pt>
    <dgm:pt modelId="{109B469F-E0A0-4848-8DF8-F795FA6EC2C2}" type="pres">
      <dgm:prSet presAssocID="{89364E06-D0B3-42D4-B8C3-F7D57C679A06}" presName="comp2" presStyleCnt="0"/>
      <dgm:spPr/>
    </dgm:pt>
    <dgm:pt modelId="{1E173266-207C-4692-BD0C-29AC7ACBEDA4}" type="pres">
      <dgm:prSet presAssocID="{89364E06-D0B3-42D4-B8C3-F7D57C679A06}" presName="circle2" presStyleLbl="node1" presStyleIdx="1" presStyleCnt="2"/>
      <dgm:spPr/>
    </dgm:pt>
    <dgm:pt modelId="{A3D1E165-C857-4AF7-80A0-96449B7CC76D}" type="pres">
      <dgm:prSet presAssocID="{89364E06-D0B3-42D4-B8C3-F7D57C679A06}" presName="c2text" presStyleLbl="node1" presStyleIdx="1" presStyleCnt="2">
        <dgm:presLayoutVars>
          <dgm:bulletEnabled val="1"/>
        </dgm:presLayoutVars>
      </dgm:prSet>
      <dgm:spPr/>
    </dgm:pt>
  </dgm:ptLst>
  <dgm:cxnLst>
    <dgm:cxn modelId="{B1272876-CE46-457E-AC85-62E2312E5908}" type="presOf" srcId="{DF221274-C912-4F9F-9BD2-3CAAAF0EB9B9}" destId="{A3D1E165-C857-4AF7-80A0-96449B7CC76D}" srcOrd="1" destOrd="0" presId="urn:microsoft.com/office/officeart/2005/8/layout/venn2"/>
    <dgm:cxn modelId="{08D0C5A2-5E58-49C1-82B5-A69956326161}" type="presOf" srcId="{18D5C4B2-68F2-43FB-B75A-45B85D717252}" destId="{330CC675-F4CA-4DAB-A813-029C7701DDCB}" srcOrd="1" destOrd="0" presId="urn:microsoft.com/office/officeart/2005/8/layout/venn2"/>
    <dgm:cxn modelId="{EF8946A3-C709-41E9-B15A-EB6C0A0F0428}" srcId="{89364E06-D0B3-42D4-B8C3-F7D57C679A06}" destId="{18D5C4B2-68F2-43FB-B75A-45B85D717252}" srcOrd="0" destOrd="0" parTransId="{4E91392B-77AE-4C06-BD0A-6EE6F87A63AC}" sibTransId="{49D3C1C7-D8D4-4A8E-9526-F060D0A33135}"/>
    <dgm:cxn modelId="{F8A6F3C2-CD99-4756-B31C-9409C01DA454}" type="presOf" srcId="{DF221274-C912-4F9F-9BD2-3CAAAF0EB9B9}" destId="{1E173266-207C-4692-BD0C-29AC7ACBEDA4}" srcOrd="0" destOrd="0" presId="urn:microsoft.com/office/officeart/2005/8/layout/venn2"/>
    <dgm:cxn modelId="{488731C4-0DD6-4376-8BB9-CF30CBD7F7A2}" type="presOf" srcId="{18D5C4B2-68F2-43FB-B75A-45B85D717252}" destId="{07F9715E-6DE0-43FA-91AB-130EA341A6B6}" srcOrd="0" destOrd="0" presId="urn:microsoft.com/office/officeart/2005/8/layout/venn2"/>
    <dgm:cxn modelId="{5ABDC8F2-17DC-4046-A07F-17B8B699A9C5}" type="presOf" srcId="{89364E06-D0B3-42D4-B8C3-F7D57C679A06}" destId="{1CA9AD4C-6C06-4BF3-A216-C2BEA891642E}" srcOrd="0" destOrd="0" presId="urn:microsoft.com/office/officeart/2005/8/layout/venn2"/>
    <dgm:cxn modelId="{0740A6FA-5F7D-40A8-83CE-28B5C35B937C}" srcId="{89364E06-D0B3-42D4-B8C3-F7D57C679A06}" destId="{DF221274-C912-4F9F-9BD2-3CAAAF0EB9B9}" srcOrd="1" destOrd="0" parTransId="{B5971F6B-74AB-4B72-9028-1A3E3C63F670}" sibTransId="{7D7E6F6C-0FC1-4597-A263-321DA8451424}"/>
    <dgm:cxn modelId="{FF2AA792-E239-4385-BC42-B860FE3C70DA}" type="presParOf" srcId="{1CA9AD4C-6C06-4BF3-A216-C2BEA891642E}" destId="{C9BAD579-7AC6-4E6C-A0D0-0825B1F469B3}" srcOrd="0" destOrd="0" presId="urn:microsoft.com/office/officeart/2005/8/layout/venn2"/>
    <dgm:cxn modelId="{2A8264EC-EA72-42CE-B743-3F462CEB2628}" type="presParOf" srcId="{C9BAD579-7AC6-4E6C-A0D0-0825B1F469B3}" destId="{07F9715E-6DE0-43FA-91AB-130EA341A6B6}" srcOrd="0" destOrd="0" presId="urn:microsoft.com/office/officeart/2005/8/layout/venn2"/>
    <dgm:cxn modelId="{98E6FDC4-D355-423D-8C04-452AEE3FB322}" type="presParOf" srcId="{C9BAD579-7AC6-4E6C-A0D0-0825B1F469B3}" destId="{330CC675-F4CA-4DAB-A813-029C7701DDCB}" srcOrd="1" destOrd="0" presId="urn:microsoft.com/office/officeart/2005/8/layout/venn2"/>
    <dgm:cxn modelId="{F04E75FE-A000-40D0-A0FB-1E6718973F86}" type="presParOf" srcId="{1CA9AD4C-6C06-4BF3-A216-C2BEA891642E}" destId="{109B469F-E0A0-4848-8DF8-F795FA6EC2C2}" srcOrd="1" destOrd="0" presId="urn:microsoft.com/office/officeart/2005/8/layout/venn2"/>
    <dgm:cxn modelId="{B0EBFB87-427C-4A58-AF6E-609D7A84B37C}" type="presParOf" srcId="{109B469F-E0A0-4848-8DF8-F795FA6EC2C2}" destId="{1E173266-207C-4692-BD0C-29AC7ACBEDA4}" srcOrd="0" destOrd="0" presId="urn:microsoft.com/office/officeart/2005/8/layout/venn2"/>
    <dgm:cxn modelId="{A542787F-0F1A-4452-A5EF-0082A4CA81BF}" type="presParOf" srcId="{109B469F-E0A0-4848-8DF8-F795FA6EC2C2}" destId="{A3D1E165-C857-4AF7-80A0-96449B7CC76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24E1E-B111-426D-B919-0D68A2C9F624}"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EA33F6C6-3F10-4FA6-887E-C79FA948599E}">
      <dgm:prSet/>
      <dgm:spPr/>
      <dgm:t>
        <a:bodyPr/>
        <a:lstStyle/>
        <a:p>
          <a:r>
            <a:rPr lang="en-US"/>
            <a:t>Descriptive statistics</a:t>
          </a:r>
        </a:p>
      </dgm:t>
    </dgm:pt>
    <dgm:pt modelId="{9DF27FC6-468F-496B-A982-CACAEAA1468B}" type="parTrans" cxnId="{5DF0BE3C-D3B9-4932-904F-397CF3A1A9CA}">
      <dgm:prSet/>
      <dgm:spPr/>
      <dgm:t>
        <a:bodyPr/>
        <a:lstStyle/>
        <a:p>
          <a:endParaRPr lang="en-US"/>
        </a:p>
      </dgm:t>
    </dgm:pt>
    <dgm:pt modelId="{C63E7048-0D20-44AD-802B-F79A5F75E974}" type="sibTrans" cxnId="{5DF0BE3C-D3B9-4932-904F-397CF3A1A9CA}">
      <dgm:prSet/>
      <dgm:spPr/>
      <dgm:t>
        <a:bodyPr/>
        <a:lstStyle/>
        <a:p>
          <a:endParaRPr lang="en-US"/>
        </a:p>
      </dgm:t>
    </dgm:pt>
    <dgm:pt modelId="{B4E9B3AF-736F-490B-B5C2-B3B1263FD33E}">
      <dgm:prSet/>
      <dgm:spPr/>
      <dgm:t>
        <a:bodyPr/>
        <a:lstStyle/>
        <a:p>
          <a:r>
            <a:rPr lang="en-US"/>
            <a:t>Non-normal distributions</a:t>
          </a:r>
        </a:p>
      </dgm:t>
    </dgm:pt>
    <dgm:pt modelId="{88D23897-B9E5-4EF3-A970-2AA35D7D69FE}" type="parTrans" cxnId="{98CB8F83-3F46-4AE3-A731-0C088417DD10}">
      <dgm:prSet/>
      <dgm:spPr/>
      <dgm:t>
        <a:bodyPr/>
        <a:lstStyle/>
        <a:p>
          <a:endParaRPr lang="en-US"/>
        </a:p>
      </dgm:t>
    </dgm:pt>
    <dgm:pt modelId="{128A8873-03BC-4C51-ADDB-A8EB804B1C3A}" type="sibTrans" cxnId="{98CB8F83-3F46-4AE3-A731-0C088417DD10}">
      <dgm:prSet/>
      <dgm:spPr/>
      <dgm:t>
        <a:bodyPr/>
        <a:lstStyle/>
        <a:p>
          <a:endParaRPr lang="en-US"/>
        </a:p>
      </dgm:t>
    </dgm:pt>
    <dgm:pt modelId="{63CEB101-FF13-487E-9E89-B50FEADE7E6A}">
      <dgm:prSet/>
      <dgm:spPr/>
      <dgm:t>
        <a:bodyPr/>
        <a:lstStyle/>
        <a:p>
          <a:r>
            <a:rPr lang="en-US"/>
            <a:t>Anxiety</a:t>
          </a:r>
        </a:p>
      </dgm:t>
    </dgm:pt>
    <dgm:pt modelId="{816B21E8-67F1-421D-84B1-92E9D98C32AD}" type="parTrans" cxnId="{C1DFFB34-1F19-4ABF-8BC8-E77CDE39E432}">
      <dgm:prSet/>
      <dgm:spPr/>
      <dgm:t>
        <a:bodyPr/>
        <a:lstStyle/>
        <a:p>
          <a:endParaRPr lang="en-US"/>
        </a:p>
      </dgm:t>
    </dgm:pt>
    <dgm:pt modelId="{9EA43A06-F962-4CBF-9F02-8B3BFA5F6480}" type="sibTrans" cxnId="{C1DFFB34-1F19-4ABF-8BC8-E77CDE39E432}">
      <dgm:prSet/>
      <dgm:spPr/>
      <dgm:t>
        <a:bodyPr/>
        <a:lstStyle/>
        <a:p>
          <a:endParaRPr lang="en-US"/>
        </a:p>
      </dgm:t>
    </dgm:pt>
    <dgm:pt modelId="{4E7C243A-2CE3-4A21-A11C-647DD8A4E994}">
      <dgm:prSet/>
      <dgm:spPr/>
      <dgm:t>
        <a:bodyPr/>
        <a:lstStyle/>
        <a:p>
          <a:r>
            <a:rPr lang="en-US"/>
            <a:t>Lifetime major discrimination</a:t>
          </a:r>
        </a:p>
      </dgm:t>
    </dgm:pt>
    <dgm:pt modelId="{8F108163-B595-4740-872B-5477F3640C32}" type="parTrans" cxnId="{9A711D42-4263-49CE-8F22-A946E0ECFECD}">
      <dgm:prSet/>
      <dgm:spPr/>
      <dgm:t>
        <a:bodyPr/>
        <a:lstStyle/>
        <a:p>
          <a:endParaRPr lang="en-US"/>
        </a:p>
      </dgm:t>
    </dgm:pt>
    <dgm:pt modelId="{6B3CE2EE-ABC9-41CE-961B-D9DC93B1E006}" type="sibTrans" cxnId="{9A711D42-4263-49CE-8F22-A946E0ECFECD}">
      <dgm:prSet/>
      <dgm:spPr/>
      <dgm:t>
        <a:bodyPr/>
        <a:lstStyle/>
        <a:p>
          <a:endParaRPr lang="en-US"/>
        </a:p>
      </dgm:t>
    </dgm:pt>
    <dgm:pt modelId="{34A05E4F-7E3F-453A-980D-85CDB0722496}">
      <dgm:prSet/>
      <dgm:spPr/>
      <dgm:t>
        <a:bodyPr/>
        <a:lstStyle/>
        <a:p>
          <a:r>
            <a:rPr lang="en-US"/>
            <a:t>Correlations</a:t>
          </a:r>
        </a:p>
      </dgm:t>
    </dgm:pt>
    <dgm:pt modelId="{861A9E65-1367-46CD-91C9-6792535C528D}" type="parTrans" cxnId="{2FDA2474-FBD9-45B2-99D1-58141ECD0301}">
      <dgm:prSet/>
      <dgm:spPr/>
      <dgm:t>
        <a:bodyPr/>
        <a:lstStyle/>
        <a:p>
          <a:endParaRPr lang="en-US"/>
        </a:p>
      </dgm:t>
    </dgm:pt>
    <dgm:pt modelId="{47FD4F62-EE1E-402B-B06E-31D8117735AD}" type="sibTrans" cxnId="{2FDA2474-FBD9-45B2-99D1-58141ECD0301}">
      <dgm:prSet/>
      <dgm:spPr/>
      <dgm:t>
        <a:bodyPr/>
        <a:lstStyle/>
        <a:p>
          <a:endParaRPr lang="en-US"/>
        </a:p>
      </dgm:t>
    </dgm:pt>
    <dgm:pt modelId="{44912C9B-8414-422D-9D10-FABCF5CD97CD}">
      <dgm:prSet/>
      <dgm:spPr/>
      <dgm:t>
        <a:bodyPr/>
        <a:lstStyle/>
        <a:p>
          <a:r>
            <a:rPr lang="en-US"/>
            <a:t>Spearman’s rho</a:t>
          </a:r>
        </a:p>
      </dgm:t>
    </dgm:pt>
    <dgm:pt modelId="{7464A5D4-F4DD-4E1F-87A4-C4671CA4D2F4}" type="parTrans" cxnId="{045609C9-CAEA-4065-8765-D339D323616F}">
      <dgm:prSet/>
      <dgm:spPr/>
      <dgm:t>
        <a:bodyPr/>
        <a:lstStyle/>
        <a:p>
          <a:endParaRPr lang="en-US"/>
        </a:p>
      </dgm:t>
    </dgm:pt>
    <dgm:pt modelId="{41E805E1-022F-4487-B48A-15683A67EEBA}" type="sibTrans" cxnId="{045609C9-CAEA-4065-8765-D339D323616F}">
      <dgm:prSet/>
      <dgm:spPr/>
      <dgm:t>
        <a:bodyPr/>
        <a:lstStyle/>
        <a:p>
          <a:endParaRPr lang="en-US"/>
        </a:p>
      </dgm:t>
    </dgm:pt>
    <dgm:pt modelId="{3C962416-0492-48A3-AE78-D5B07C5A506F}">
      <dgm:prSet/>
      <dgm:spPr/>
      <dgm:t>
        <a:bodyPr/>
        <a:lstStyle/>
        <a:p>
          <a:r>
            <a:rPr lang="en-US"/>
            <a:t>Hierarchical regression</a:t>
          </a:r>
        </a:p>
      </dgm:t>
    </dgm:pt>
    <dgm:pt modelId="{A8B81DA5-96BA-4ED6-ADC3-6452D9A5F98F}" type="parTrans" cxnId="{9CBA3741-72A3-4478-ADE5-3D114E6C1D06}">
      <dgm:prSet/>
      <dgm:spPr/>
      <dgm:t>
        <a:bodyPr/>
        <a:lstStyle/>
        <a:p>
          <a:endParaRPr lang="en-US"/>
        </a:p>
      </dgm:t>
    </dgm:pt>
    <dgm:pt modelId="{C4619C2C-1057-4FBA-8800-D92E8DBD980D}" type="sibTrans" cxnId="{9CBA3741-72A3-4478-ADE5-3D114E6C1D06}">
      <dgm:prSet/>
      <dgm:spPr/>
      <dgm:t>
        <a:bodyPr/>
        <a:lstStyle/>
        <a:p>
          <a:endParaRPr lang="en-US"/>
        </a:p>
      </dgm:t>
    </dgm:pt>
    <dgm:pt modelId="{88115DF9-4226-4D34-A0DF-92CCA1F4ABFE}">
      <dgm:prSet/>
      <dgm:spPr/>
      <dgm:t>
        <a:bodyPr/>
        <a:lstStyle/>
        <a:p>
          <a:r>
            <a:rPr lang="en-US"/>
            <a:t>Bootstrapped</a:t>
          </a:r>
        </a:p>
      </dgm:t>
    </dgm:pt>
    <dgm:pt modelId="{CBCB7AF1-1536-40B9-9547-9FC91D2C905E}" type="parTrans" cxnId="{CE5DB762-879B-4536-8FF9-24DB6EF5D746}">
      <dgm:prSet/>
      <dgm:spPr/>
      <dgm:t>
        <a:bodyPr/>
        <a:lstStyle/>
        <a:p>
          <a:endParaRPr lang="en-US"/>
        </a:p>
      </dgm:t>
    </dgm:pt>
    <dgm:pt modelId="{16536552-0292-42D6-A4B5-CF5916709D64}" type="sibTrans" cxnId="{CE5DB762-879B-4536-8FF9-24DB6EF5D746}">
      <dgm:prSet/>
      <dgm:spPr/>
      <dgm:t>
        <a:bodyPr/>
        <a:lstStyle/>
        <a:p>
          <a:endParaRPr lang="en-US"/>
        </a:p>
      </dgm:t>
    </dgm:pt>
    <dgm:pt modelId="{5FA10EC2-B33D-40EC-AADB-A958C53F6B48}" type="pres">
      <dgm:prSet presAssocID="{E3F24E1E-B111-426D-B919-0D68A2C9F624}" presName="linear" presStyleCnt="0">
        <dgm:presLayoutVars>
          <dgm:dir/>
          <dgm:animLvl val="lvl"/>
          <dgm:resizeHandles val="exact"/>
        </dgm:presLayoutVars>
      </dgm:prSet>
      <dgm:spPr/>
    </dgm:pt>
    <dgm:pt modelId="{529C047B-3477-45F0-91AF-C570ED52AF4C}" type="pres">
      <dgm:prSet presAssocID="{EA33F6C6-3F10-4FA6-887E-C79FA948599E}" presName="parentLin" presStyleCnt="0"/>
      <dgm:spPr/>
    </dgm:pt>
    <dgm:pt modelId="{C0861E21-7615-4E1F-8A0E-D7DDC4A60678}" type="pres">
      <dgm:prSet presAssocID="{EA33F6C6-3F10-4FA6-887E-C79FA948599E}" presName="parentLeftMargin" presStyleLbl="node1" presStyleIdx="0" presStyleCnt="3"/>
      <dgm:spPr/>
    </dgm:pt>
    <dgm:pt modelId="{6C6FD758-8427-41BB-B56D-D5AE87531702}" type="pres">
      <dgm:prSet presAssocID="{EA33F6C6-3F10-4FA6-887E-C79FA948599E}" presName="parentText" presStyleLbl="node1" presStyleIdx="0" presStyleCnt="3">
        <dgm:presLayoutVars>
          <dgm:chMax val="0"/>
          <dgm:bulletEnabled val="1"/>
        </dgm:presLayoutVars>
      </dgm:prSet>
      <dgm:spPr/>
    </dgm:pt>
    <dgm:pt modelId="{6A9B2755-9AE0-4835-B0F0-476AAB291382}" type="pres">
      <dgm:prSet presAssocID="{EA33F6C6-3F10-4FA6-887E-C79FA948599E}" presName="negativeSpace" presStyleCnt="0"/>
      <dgm:spPr/>
    </dgm:pt>
    <dgm:pt modelId="{F33AF713-F891-4C8B-BFEF-25F6A4F03D31}" type="pres">
      <dgm:prSet presAssocID="{EA33F6C6-3F10-4FA6-887E-C79FA948599E}" presName="childText" presStyleLbl="conFgAcc1" presStyleIdx="0" presStyleCnt="3">
        <dgm:presLayoutVars>
          <dgm:bulletEnabled val="1"/>
        </dgm:presLayoutVars>
      </dgm:prSet>
      <dgm:spPr/>
    </dgm:pt>
    <dgm:pt modelId="{6C63BE20-BA42-4D59-8AC9-3AE1B38FD572}" type="pres">
      <dgm:prSet presAssocID="{C63E7048-0D20-44AD-802B-F79A5F75E974}" presName="spaceBetweenRectangles" presStyleCnt="0"/>
      <dgm:spPr/>
    </dgm:pt>
    <dgm:pt modelId="{3B6C3138-D96B-467A-8E95-878352F1E9F0}" type="pres">
      <dgm:prSet presAssocID="{34A05E4F-7E3F-453A-980D-85CDB0722496}" presName="parentLin" presStyleCnt="0"/>
      <dgm:spPr/>
    </dgm:pt>
    <dgm:pt modelId="{D6049971-EFAB-489E-BB6B-4F9DE6483814}" type="pres">
      <dgm:prSet presAssocID="{34A05E4F-7E3F-453A-980D-85CDB0722496}" presName="parentLeftMargin" presStyleLbl="node1" presStyleIdx="0" presStyleCnt="3"/>
      <dgm:spPr/>
    </dgm:pt>
    <dgm:pt modelId="{1A7446B5-E130-4841-BA06-A76507598B67}" type="pres">
      <dgm:prSet presAssocID="{34A05E4F-7E3F-453A-980D-85CDB0722496}" presName="parentText" presStyleLbl="node1" presStyleIdx="1" presStyleCnt="3">
        <dgm:presLayoutVars>
          <dgm:chMax val="0"/>
          <dgm:bulletEnabled val="1"/>
        </dgm:presLayoutVars>
      </dgm:prSet>
      <dgm:spPr/>
    </dgm:pt>
    <dgm:pt modelId="{D839D6F5-931A-4FE2-93E9-69BF37B50FCC}" type="pres">
      <dgm:prSet presAssocID="{34A05E4F-7E3F-453A-980D-85CDB0722496}" presName="negativeSpace" presStyleCnt="0"/>
      <dgm:spPr/>
    </dgm:pt>
    <dgm:pt modelId="{D69A26BF-5F8C-438A-A4A8-28AD5DD7E550}" type="pres">
      <dgm:prSet presAssocID="{34A05E4F-7E3F-453A-980D-85CDB0722496}" presName="childText" presStyleLbl="conFgAcc1" presStyleIdx="1" presStyleCnt="3">
        <dgm:presLayoutVars>
          <dgm:bulletEnabled val="1"/>
        </dgm:presLayoutVars>
      </dgm:prSet>
      <dgm:spPr/>
    </dgm:pt>
    <dgm:pt modelId="{35A59F1D-F594-4FE8-8AF0-82AA2A1F8914}" type="pres">
      <dgm:prSet presAssocID="{47FD4F62-EE1E-402B-B06E-31D8117735AD}" presName="spaceBetweenRectangles" presStyleCnt="0"/>
      <dgm:spPr/>
    </dgm:pt>
    <dgm:pt modelId="{370CB422-BAF2-4555-8228-F73A63B411B4}" type="pres">
      <dgm:prSet presAssocID="{3C962416-0492-48A3-AE78-D5B07C5A506F}" presName="parentLin" presStyleCnt="0"/>
      <dgm:spPr/>
    </dgm:pt>
    <dgm:pt modelId="{0F4DE0BA-003A-4762-8286-E7C1ED71FEBB}" type="pres">
      <dgm:prSet presAssocID="{3C962416-0492-48A3-AE78-D5B07C5A506F}" presName="parentLeftMargin" presStyleLbl="node1" presStyleIdx="1" presStyleCnt="3"/>
      <dgm:spPr/>
    </dgm:pt>
    <dgm:pt modelId="{5BA23B32-FD5A-4490-A95D-95CF852DFEF1}" type="pres">
      <dgm:prSet presAssocID="{3C962416-0492-48A3-AE78-D5B07C5A506F}" presName="parentText" presStyleLbl="node1" presStyleIdx="2" presStyleCnt="3">
        <dgm:presLayoutVars>
          <dgm:chMax val="0"/>
          <dgm:bulletEnabled val="1"/>
        </dgm:presLayoutVars>
      </dgm:prSet>
      <dgm:spPr/>
    </dgm:pt>
    <dgm:pt modelId="{7383707B-18F2-4146-ACA4-2AC3AB67D4F5}" type="pres">
      <dgm:prSet presAssocID="{3C962416-0492-48A3-AE78-D5B07C5A506F}" presName="negativeSpace" presStyleCnt="0"/>
      <dgm:spPr/>
    </dgm:pt>
    <dgm:pt modelId="{6168A10A-161D-4345-BE64-9C1AB4DCA549}" type="pres">
      <dgm:prSet presAssocID="{3C962416-0492-48A3-AE78-D5B07C5A506F}" presName="childText" presStyleLbl="conFgAcc1" presStyleIdx="2" presStyleCnt="3">
        <dgm:presLayoutVars>
          <dgm:bulletEnabled val="1"/>
        </dgm:presLayoutVars>
      </dgm:prSet>
      <dgm:spPr/>
    </dgm:pt>
  </dgm:ptLst>
  <dgm:cxnLst>
    <dgm:cxn modelId="{C1DFFB34-1F19-4ABF-8BC8-E77CDE39E432}" srcId="{B4E9B3AF-736F-490B-B5C2-B3B1263FD33E}" destId="{63CEB101-FF13-487E-9E89-B50FEADE7E6A}" srcOrd="0" destOrd="0" parTransId="{816B21E8-67F1-421D-84B1-92E9D98C32AD}" sibTransId="{9EA43A06-F962-4CBF-9F02-8B3BFA5F6480}"/>
    <dgm:cxn modelId="{FB370837-5B97-4AFE-9A37-63512E7F0882}" type="presOf" srcId="{EA33F6C6-3F10-4FA6-887E-C79FA948599E}" destId="{C0861E21-7615-4E1F-8A0E-D7DDC4A60678}" srcOrd="0" destOrd="0" presId="urn:microsoft.com/office/officeart/2005/8/layout/list1"/>
    <dgm:cxn modelId="{5DF0BE3C-D3B9-4932-904F-397CF3A1A9CA}" srcId="{E3F24E1E-B111-426D-B919-0D68A2C9F624}" destId="{EA33F6C6-3F10-4FA6-887E-C79FA948599E}" srcOrd="0" destOrd="0" parTransId="{9DF27FC6-468F-496B-A982-CACAEAA1468B}" sibTransId="{C63E7048-0D20-44AD-802B-F79A5F75E974}"/>
    <dgm:cxn modelId="{F632895F-3188-4098-BD89-41565EBEAB28}" type="presOf" srcId="{E3F24E1E-B111-426D-B919-0D68A2C9F624}" destId="{5FA10EC2-B33D-40EC-AADB-A958C53F6B48}" srcOrd="0" destOrd="0" presId="urn:microsoft.com/office/officeart/2005/8/layout/list1"/>
    <dgm:cxn modelId="{9CBA3741-72A3-4478-ADE5-3D114E6C1D06}" srcId="{E3F24E1E-B111-426D-B919-0D68A2C9F624}" destId="{3C962416-0492-48A3-AE78-D5B07C5A506F}" srcOrd="2" destOrd="0" parTransId="{A8B81DA5-96BA-4ED6-ADC3-6452D9A5F98F}" sibTransId="{C4619C2C-1057-4FBA-8800-D92E8DBD980D}"/>
    <dgm:cxn modelId="{9A711D42-4263-49CE-8F22-A946E0ECFECD}" srcId="{B4E9B3AF-736F-490B-B5C2-B3B1263FD33E}" destId="{4E7C243A-2CE3-4A21-A11C-647DD8A4E994}" srcOrd="1" destOrd="0" parTransId="{8F108163-B595-4740-872B-5477F3640C32}" sibTransId="{6B3CE2EE-ABC9-41CE-961B-D9DC93B1E006}"/>
    <dgm:cxn modelId="{CE5DB762-879B-4536-8FF9-24DB6EF5D746}" srcId="{3C962416-0492-48A3-AE78-D5B07C5A506F}" destId="{88115DF9-4226-4D34-A0DF-92CCA1F4ABFE}" srcOrd="0" destOrd="0" parTransId="{CBCB7AF1-1536-40B9-9547-9FC91D2C905E}" sibTransId="{16536552-0292-42D6-A4B5-CF5916709D64}"/>
    <dgm:cxn modelId="{8184DB42-DDBD-4753-9842-823CDCE3A837}" type="presOf" srcId="{63CEB101-FF13-487E-9E89-B50FEADE7E6A}" destId="{F33AF713-F891-4C8B-BFEF-25F6A4F03D31}" srcOrd="0" destOrd="1" presId="urn:microsoft.com/office/officeart/2005/8/layout/list1"/>
    <dgm:cxn modelId="{6E127263-6952-4A1B-8B0B-316FB3106048}" type="presOf" srcId="{4E7C243A-2CE3-4A21-A11C-647DD8A4E994}" destId="{F33AF713-F891-4C8B-BFEF-25F6A4F03D31}" srcOrd="0" destOrd="2" presId="urn:microsoft.com/office/officeart/2005/8/layout/list1"/>
    <dgm:cxn modelId="{6AB21A66-A87E-46B5-AC6D-CB69DF77BE0D}" type="presOf" srcId="{44912C9B-8414-422D-9D10-FABCF5CD97CD}" destId="{D69A26BF-5F8C-438A-A4A8-28AD5DD7E550}" srcOrd="0" destOrd="0" presId="urn:microsoft.com/office/officeart/2005/8/layout/list1"/>
    <dgm:cxn modelId="{D64D484A-FF02-4599-A46A-C851978D086C}" type="presOf" srcId="{EA33F6C6-3F10-4FA6-887E-C79FA948599E}" destId="{6C6FD758-8427-41BB-B56D-D5AE87531702}" srcOrd="1" destOrd="0" presId="urn:microsoft.com/office/officeart/2005/8/layout/list1"/>
    <dgm:cxn modelId="{3BA5CC70-E70A-46BA-8493-1362B6919DA8}" type="presOf" srcId="{B4E9B3AF-736F-490B-B5C2-B3B1263FD33E}" destId="{F33AF713-F891-4C8B-BFEF-25F6A4F03D31}" srcOrd="0" destOrd="0" presId="urn:microsoft.com/office/officeart/2005/8/layout/list1"/>
    <dgm:cxn modelId="{2FDA2474-FBD9-45B2-99D1-58141ECD0301}" srcId="{E3F24E1E-B111-426D-B919-0D68A2C9F624}" destId="{34A05E4F-7E3F-453A-980D-85CDB0722496}" srcOrd="1" destOrd="0" parTransId="{861A9E65-1367-46CD-91C9-6792535C528D}" sibTransId="{47FD4F62-EE1E-402B-B06E-31D8117735AD}"/>
    <dgm:cxn modelId="{98CB8F83-3F46-4AE3-A731-0C088417DD10}" srcId="{EA33F6C6-3F10-4FA6-887E-C79FA948599E}" destId="{B4E9B3AF-736F-490B-B5C2-B3B1263FD33E}" srcOrd="0" destOrd="0" parTransId="{88D23897-B9E5-4EF3-A970-2AA35D7D69FE}" sibTransId="{128A8873-03BC-4C51-ADDB-A8EB804B1C3A}"/>
    <dgm:cxn modelId="{ECBFF792-E49B-4047-803A-E5EA5A92F03F}" type="presOf" srcId="{3C962416-0492-48A3-AE78-D5B07C5A506F}" destId="{5BA23B32-FD5A-4490-A95D-95CF852DFEF1}" srcOrd="1" destOrd="0" presId="urn:microsoft.com/office/officeart/2005/8/layout/list1"/>
    <dgm:cxn modelId="{CECC0BBC-9AE3-4F24-9496-C312230A494D}" type="presOf" srcId="{34A05E4F-7E3F-453A-980D-85CDB0722496}" destId="{1A7446B5-E130-4841-BA06-A76507598B67}" srcOrd="1" destOrd="0" presId="urn:microsoft.com/office/officeart/2005/8/layout/list1"/>
    <dgm:cxn modelId="{045609C9-CAEA-4065-8765-D339D323616F}" srcId="{34A05E4F-7E3F-453A-980D-85CDB0722496}" destId="{44912C9B-8414-422D-9D10-FABCF5CD97CD}" srcOrd="0" destOrd="0" parTransId="{7464A5D4-F4DD-4E1F-87A4-C4671CA4D2F4}" sibTransId="{41E805E1-022F-4487-B48A-15683A67EEBA}"/>
    <dgm:cxn modelId="{6AFA50D4-9539-421A-B4EA-C1E6477A32C4}" type="presOf" srcId="{3C962416-0492-48A3-AE78-D5B07C5A506F}" destId="{0F4DE0BA-003A-4762-8286-E7C1ED71FEBB}" srcOrd="0" destOrd="0" presId="urn:microsoft.com/office/officeart/2005/8/layout/list1"/>
    <dgm:cxn modelId="{57FF87E1-132F-430F-B4C4-6C7AB862E598}" type="presOf" srcId="{34A05E4F-7E3F-453A-980D-85CDB0722496}" destId="{D6049971-EFAB-489E-BB6B-4F9DE6483814}" srcOrd="0" destOrd="0" presId="urn:microsoft.com/office/officeart/2005/8/layout/list1"/>
    <dgm:cxn modelId="{B08AC7FA-AE26-4DBF-9CA7-931A3077B11D}" type="presOf" srcId="{88115DF9-4226-4D34-A0DF-92CCA1F4ABFE}" destId="{6168A10A-161D-4345-BE64-9C1AB4DCA549}" srcOrd="0" destOrd="0" presId="urn:microsoft.com/office/officeart/2005/8/layout/list1"/>
    <dgm:cxn modelId="{8FB5DBD8-7A5F-4324-8C4D-83E649D0E995}" type="presParOf" srcId="{5FA10EC2-B33D-40EC-AADB-A958C53F6B48}" destId="{529C047B-3477-45F0-91AF-C570ED52AF4C}" srcOrd="0" destOrd="0" presId="urn:microsoft.com/office/officeart/2005/8/layout/list1"/>
    <dgm:cxn modelId="{1230CE53-7591-43FE-9916-7DE27DF4ECED}" type="presParOf" srcId="{529C047B-3477-45F0-91AF-C570ED52AF4C}" destId="{C0861E21-7615-4E1F-8A0E-D7DDC4A60678}" srcOrd="0" destOrd="0" presId="urn:microsoft.com/office/officeart/2005/8/layout/list1"/>
    <dgm:cxn modelId="{9BD9586E-B69D-4F53-9E4D-7396F74F7199}" type="presParOf" srcId="{529C047B-3477-45F0-91AF-C570ED52AF4C}" destId="{6C6FD758-8427-41BB-B56D-D5AE87531702}" srcOrd="1" destOrd="0" presId="urn:microsoft.com/office/officeart/2005/8/layout/list1"/>
    <dgm:cxn modelId="{00403490-977E-412F-8568-1A24BBB434B5}" type="presParOf" srcId="{5FA10EC2-B33D-40EC-AADB-A958C53F6B48}" destId="{6A9B2755-9AE0-4835-B0F0-476AAB291382}" srcOrd="1" destOrd="0" presId="urn:microsoft.com/office/officeart/2005/8/layout/list1"/>
    <dgm:cxn modelId="{D43013A3-4D9B-4ED3-86D3-908A31577991}" type="presParOf" srcId="{5FA10EC2-B33D-40EC-AADB-A958C53F6B48}" destId="{F33AF713-F891-4C8B-BFEF-25F6A4F03D31}" srcOrd="2" destOrd="0" presId="urn:microsoft.com/office/officeart/2005/8/layout/list1"/>
    <dgm:cxn modelId="{A5E09E22-039B-4A23-9C97-2F581AFF6495}" type="presParOf" srcId="{5FA10EC2-B33D-40EC-AADB-A958C53F6B48}" destId="{6C63BE20-BA42-4D59-8AC9-3AE1B38FD572}" srcOrd="3" destOrd="0" presId="urn:microsoft.com/office/officeart/2005/8/layout/list1"/>
    <dgm:cxn modelId="{999C9D7C-5E9B-4BEF-BFFF-1BBD7CC00CD3}" type="presParOf" srcId="{5FA10EC2-B33D-40EC-AADB-A958C53F6B48}" destId="{3B6C3138-D96B-467A-8E95-878352F1E9F0}" srcOrd="4" destOrd="0" presId="urn:microsoft.com/office/officeart/2005/8/layout/list1"/>
    <dgm:cxn modelId="{774F1E13-09DB-4AA0-886C-FBF69CDF8343}" type="presParOf" srcId="{3B6C3138-D96B-467A-8E95-878352F1E9F0}" destId="{D6049971-EFAB-489E-BB6B-4F9DE6483814}" srcOrd="0" destOrd="0" presId="urn:microsoft.com/office/officeart/2005/8/layout/list1"/>
    <dgm:cxn modelId="{5BF689B8-301D-4593-9204-719DF2969830}" type="presParOf" srcId="{3B6C3138-D96B-467A-8E95-878352F1E9F0}" destId="{1A7446B5-E130-4841-BA06-A76507598B67}" srcOrd="1" destOrd="0" presId="urn:microsoft.com/office/officeart/2005/8/layout/list1"/>
    <dgm:cxn modelId="{D2B08C25-7BD4-4BC6-BE7C-ABE0A512513F}" type="presParOf" srcId="{5FA10EC2-B33D-40EC-AADB-A958C53F6B48}" destId="{D839D6F5-931A-4FE2-93E9-69BF37B50FCC}" srcOrd="5" destOrd="0" presId="urn:microsoft.com/office/officeart/2005/8/layout/list1"/>
    <dgm:cxn modelId="{E878F045-B2CD-48DA-AA9E-854CDDF3A5A1}" type="presParOf" srcId="{5FA10EC2-B33D-40EC-AADB-A958C53F6B48}" destId="{D69A26BF-5F8C-438A-A4A8-28AD5DD7E550}" srcOrd="6" destOrd="0" presId="urn:microsoft.com/office/officeart/2005/8/layout/list1"/>
    <dgm:cxn modelId="{103AF774-E479-4F63-BBBB-D0910DFD7647}" type="presParOf" srcId="{5FA10EC2-B33D-40EC-AADB-A958C53F6B48}" destId="{35A59F1D-F594-4FE8-8AF0-82AA2A1F8914}" srcOrd="7" destOrd="0" presId="urn:microsoft.com/office/officeart/2005/8/layout/list1"/>
    <dgm:cxn modelId="{13131722-11AA-4DB4-9323-0D6559EC6E47}" type="presParOf" srcId="{5FA10EC2-B33D-40EC-AADB-A958C53F6B48}" destId="{370CB422-BAF2-4555-8228-F73A63B411B4}" srcOrd="8" destOrd="0" presId="urn:microsoft.com/office/officeart/2005/8/layout/list1"/>
    <dgm:cxn modelId="{3077143D-9002-49D9-B9C6-2DD4D3BF17D4}" type="presParOf" srcId="{370CB422-BAF2-4555-8228-F73A63B411B4}" destId="{0F4DE0BA-003A-4762-8286-E7C1ED71FEBB}" srcOrd="0" destOrd="0" presId="urn:microsoft.com/office/officeart/2005/8/layout/list1"/>
    <dgm:cxn modelId="{A5BD4FA8-ED5D-4888-B2A9-BA6AD58AFB20}" type="presParOf" srcId="{370CB422-BAF2-4555-8228-F73A63B411B4}" destId="{5BA23B32-FD5A-4490-A95D-95CF852DFEF1}" srcOrd="1" destOrd="0" presId="urn:microsoft.com/office/officeart/2005/8/layout/list1"/>
    <dgm:cxn modelId="{53EDC162-A4CA-4C4A-BDA4-D8879EFEE8F5}" type="presParOf" srcId="{5FA10EC2-B33D-40EC-AADB-A958C53F6B48}" destId="{7383707B-18F2-4146-ACA4-2AC3AB67D4F5}" srcOrd="9" destOrd="0" presId="urn:microsoft.com/office/officeart/2005/8/layout/list1"/>
    <dgm:cxn modelId="{6E0679FA-0048-44B5-BC1B-59AF57433C17}" type="presParOf" srcId="{5FA10EC2-B33D-40EC-AADB-A958C53F6B48}" destId="{6168A10A-161D-4345-BE64-9C1AB4DCA54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9715E-6DE0-43FA-91AB-130EA341A6B6}">
      <dsp:nvSpPr>
        <dsp:cNvPr id="0" name=""/>
        <dsp:cNvSpPr/>
      </dsp:nvSpPr>
      <dsp:spPr>
        <a:xfrm>
          <a:off x="124691" y="0"/>
          <a:ext cx="4880758" cy="4880758"/>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Distal</a:t>
          </a:r>
        </a:p>
      </dsp:txBody>
      <dsp:txXfrm>
        <a:off x="1283871" y="366056"/>
        <a:ext cx="2562397" cy="829728"/>
      </dsp:txXfrm>
    </dsp:sp>
    <dsp:sp modelId="{1E173266-207C-4692-BD0C-29AC7ACBEDA4}">
      <dsp:nvSpPr>
        <dsp:cNvPr id="0" name=""/>
        <dsp:cNvSpPr/>
      </dsp:nvSpPr>
      <dsp:spPr>
        <a:xfrm>
          <a:off x="734785" y="1220189"/>
          <a:ext cx="3660568" cy="3660568"/>
        </a:xfrm>
        <a:prstGeom prst="ellipse">
          <a:avLst/>
        </a:prstGeom>
        <a:solidFill>
          <a:schemeClr val="accent2">
            <a:shade val="80000"/>
            <a:hueOff val="-7089"/>
            <a:satOff val="1866"/>
            <a:lumOff val="150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Proximal</a:t>
          </a:r>
        </a:p>
      </dsp:txBody>
      <dsp:txXfrm>
        <a:off x="1270863" y="2135331"/>
        <a:ext cx="2588412" cy="183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AF713-F891-4C8B-BFEF-25F6A4F03D31}">
      <dsp:nvSpPr>
        <dsp:cNvPr id="0" name=""/>
        <dsp:cNvSpPr/>
      </dsp:nvSpPr>
      <dsp:spPr>
        <a:xfrm>
          <a:off x="0" y="467048"/>
          <a:ext cx="6245265" cy="189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520700" rIns="484702"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Non-normal distributions</a:t>
          </a:r>
        </a:p>
        <a:p>
          <a:pPr marL="457200" lvl="2" indent="-228600" algn="l" defTabSz="1111250">
            <a:lnSpc>
              <a:spcPct val="90000"/>
            </a:lnSpc>
            <a:spcBef>
              <a:spcPct val="0"/>
            </a:spcBef>
            <a:spcAft>
              <a:spcPct val="15000"/>
            </a:spcAft>
            <a:buChar char="•"/>
          </a:pPr>
          <a:r>
            <a:rPr lang="en-US" sz="2500" kern="1200"/>
            <a:t>Anxiety</a:t>
          </a:r>
        </a:p>
        <a:p>
          <a:pPr marL="457200" lvl="2" indent="-228600" algn="l" defTabSz="1111250">
            <a:lnSpc>
              <a:spcPct val="90000"/>
            </a:lnSpc>
            <a:spcBef>
              <a:spcPct val="0"/>
            </a:spcBef>
            <a:spcAft>
              <a:spcPct val="15000"/>
            </a:spcAft>
            <a:buChar char="•"/>
          </a:pPr>
          <a:r>
            <a:rPr lang="en-US" sz="2500" kern="1200"/>
            <a:t>Lifetime major discrimination</a:t>
          </a:r>
        </a:p>
      </dsp:txBody>
      <dsp:txXfrm>
        <a:off x="0" y="467048"/>
        <a:ext cx="6245265" cy="1890000"/>
      </dsp:txXfrm>
    </dsp:sp>
    <dsp:sp modelId="{6C6FD758-8427-41BB-B56D-D5AE87531702}">
      <dsp:nvSpPr>
        <dsp:cNvPr id="0" name=""/>
        <dsp:cNvSpPr/>
      </dsp:nvSpPr>
      <dsp:spPr>
        <a:xfrm>
          <a:off x="312263" y="98048"/>
          <a:ext cx="4371685"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1111250">
            <a:lnSpc>
              <a:spcPct val="90000"/>
            </a:lnSpc>
            <a:spcBef>
              <a:spcPct val="0"/>
            </a:spcBef>
            <a:spcAft>
              <a:spcPct val="35000"/>
            </a:spcAft>
            <a:buNone/>
          </a:pPr>
          <a:r>
            <a:rPr lang="en-US" sz="2500" kern="1200"/>
            <a:t>Descriptive statistics</a:t>
          </a:r>
        </a:p>
      </dsp:txBody>
      <dsp:txXfrm>
        <a:off x="348289" y="134074"/>
        <a:ext cx="4299633" cy="665948"/>
      </dsp:txXfrm>
    </dsp:sp>
    <dsp:sp modelId="{D69A26BF-5F8C-438A-A4A8-28AD5DD7E550}">
      <dsp:nvSpPr>
        <dsp:cNvPr id="0" name=""/>
        <dsp:cNvSpPr/>
      </dsp:nvSpPr>
      <dsp:spPr>
        <a:xfrm>
          <a:off x="0" y="2861048"/>
          <a:ext cx="6245265" cy="1063125"/>
        </a:xfrm>
        <a:prstGeom prst="rect">
          <a:avLst/>
        </a:prstGeom>
        <a:solidFill>
          <a:schemeClr val="lt1">
            <a:alpha val="90000"/>
            <a:hueOff val="0"/>
            <a:satOff val="0"/>
            <a:lumOff val="0"/>
            <a:alphaOff val="0"/>
          </a:schemeClr>
        </a:solidFill>
        <a:ln w="12700" cap="flat" cmpd="sng" algn="ctr">
          <a:solidFill>
            <a:schemeClr val="accent2">
              <a:hueOff val="-3999881"/>
              <a:satOff val="-3846"/>
              <a:lumOff val="-6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520700" rIns="484702"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Spearman’s rho</a:t>
          </a:r>
        </a:p>
      </dsp:txBody>
      <dsp:txXfrm>
        <a:off x="0" y="2861048"/>
        <a:ext cx="6245265" cy="1063125"/>
      </dsp:txXfrm>
    </dsp:sp>
    <dsp:sp modelId="{1A7446B5-E130-4841-BA06-A76507598B67}">
      <dsp:nvSpPr>
        <dsp:cNvPr id="0" name=""/>
        <dsp:cNvSpPr/>
      </dsp:nvSpPr>
      <dsp:spPr>
        <a:xfrm>
          <a:off x="312263" y="2492048"/>
          <a:ext cx="4371685" cy="738000"/>
        </a:xfrm>
        <a:prstGeom prst="roundRect">
          <a:avLst/>
        </a:prstGeom>
        <a:solidFill>
          <a:schemeClr val="accent2">
            <a:hueOff val="-3999881"/>
            <a:satOff val="-3846"/>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1111250">
            <a:lnSpc>
              <a:spcPct val="90000"/>
            </a:lnSpc>
            <a:spcBef>
              <a:spcPct val="0"/>
            </a:spcBef>
            <a:spcAft>
              <a:spcPct val="35000"/>
            </a:spcAft>
            <a:buNone/>
          </a:pPr>
          <a:r>
            <a:rPr lang="en-US" sz="2500" kern="1200"/>
            <a:t>Correlations</a:t>
          </a:r>
        </a:p>
      </dsp:txBody>
      <dsp:txXfrm>
        <a:off x="348289" y="2528074"/>
        <a:ext cx="4299633" cy="665948"/>
      </dsp:txXfrm>
    </dsp:sp>
    <dsp:sp modelId="{6168A10A-161D-4345-BE64-9C1AB4DCA549}">
      <dsp:nvSpPr>
        <dsp:cNvPr id="0" name=""/>
        <dsp:cNvSpPr/>
      </dsp:nvSpPr>
      <dsp:spPr>
        <a:xfrm>
          <a:off x="0" y="4428173"/>
          <a:ext cx="6245265" cy="1063125"/>
        </a:xfrm>
        <a:prstGeom prst="rect">
          <a:avLst/>
        </a:prstGeom>
        <a:solidFill>
          <a:schemeClr val="lt1">
            <a:alpha val="90000"/>
            <a:hueOff val="0"/>
            <a:satOff val="0"/>
            <a:lumOff val="0"/>
            <a:alphaOff val="0"/>
          </a:schemeClr>
        </a:solidFill>
        <a:ln w="12700" cap="flat" cmpd="sng" algn="ctr">
          <a:solidFill>
            <a:schemeClr val="accent2">
              <a:hueOff val="-7999763"/>
              <a:satOff val="-7692"/>
              <a:lumOff val="-1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520700" rIns="484702"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Bootstrapped</a:t>
          </a:r>
        </a:p>
      </dsp:txBody>
      <dsp:txXfrm>
        <a:off x="0" y="4428173"/>
        <a:ext cx="6245265" cy="1063125"/>
      </dsp:txXfrm>
    </dsp:sp>
    <dsp:sp modelId="{5BA23B32-FD5A-4490-A95D-95CF852DFEF1}">
      <dsp:nvSpPr>
        <dsp:cNvPr id="0" name=""/>
        <dsp:cNvSpPr/>
      </dsp:nvSpPr>
      <dsp:spPr>
        <a:xfrm>
          <a:off x="312263" y="4059173"/>
          <a:ext cx="4371685" cy="738000"/>
        </a:xfrm>
        <a:prstGeom prst="roundRect">
          <a:avLst/>
        </a:prstGeom>
        <a:solidFill>
          <a:schemeClr val="accent2">
            <a:hueOff val="-7999763"/>
            <a:satOff val="-7692"/>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1111250">
            <a:lnSpc>
              <a:spcPct val="90000"/>
            </a:lnSpc>
            <a:spcBef>
              <a:spcPct val="0"/>
            </a:spcBef>
            <a:spcAft>
              <a:spcPct val="35000"/>
            </a:spcAft>
            <a:buNone/>
          </a:pPr>
          <a:r>
            <a:rPr lang="en-US" sz="2500" kern="1200"/>
            <a:t>Hierarchical regression</a:t>
          </a:r>
        </a:p>
      </dsp:txBody>
      <dsp:txXfrm>
        <a:off x="348289" y="4095199"/>
        <a:ext cx="4299633"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6/15/2022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Welcome; thank you for deciding to be here with us today.</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I’m excited to be here with you to talk about some important issues in our world and in our field.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We’re going to hear about psychological flexibility and inflexibility as they relate to gender and sexual minoritized individuals’ representation in research, the experience of discrimination and stigma, valued living, and comparisons to majority populations.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We’ll also get to learn actionable strategies for increasing access to resources in these populations.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Our first speaker is </a:t>
            </a:r>
            <a:r>
              <a:rPr lang="en-US" sz="1800" dirty="0" err="1">
                <a:effectLst/>
                <a:latin typeface="Arial" panose="020B0604020202020204" pitchFamily="34" charset="0"/>
                <a:ea typeface="Arial" panose="020B0604020202020204" pitchFamily="34" charset="0"/>
              </a:rPr>
              <a:t>LaGriff</a:t>
            </a:r>
            <a:r>
              <a:rPr lang="en-US" sz="1800" dirty="0">
                <a:effectLst/>
                <a:latin typeface="Arial" panose="020B0604020202020204" pitchFamily="34" charset="0"/>
                <a:ea typeface="Arial" panose="020B0604020202020204" pitchFamily="34" charset="0"/>
              </a:rPr>
              <a:t> from Suffolk University. I’ll let them introduce their presentation today so we can get right to the good stuff!</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734B-B7E5-744A-8BB4-438E33E3DB41}" type="slidenum">
              <a:rPr lang="en-US" smtClean="0"/>
              <a:t>12</a:t>
            </a:fld>
            <a:endParaRPr lang="en-US"/>
          </a:p>
        </p:txBody>
      </p:sp>
    </p:spTree>
    <p:extLst>
      <p:ext uri="{BB962C8B-B14F-4D97-AF65-F5344CB8AC3E}">
        <p14:creationId xmlns:p14="http://schemas.microsoft.com/office/powerpoint/2010/main" val="387000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a total of 386 participants in our study, ranging in age from 18 to 71 years with a mean of 26 years of age.</a:t>
            </a:r>
          </a:p>
          <a:p>
            <a:endParaRPr lang="en-US" dirty="0"/>
          </a:p>
          <a:p>
            <a:r>
              <a:rPr lang="en-US" dirty="0"/>
              <a:t>About 96% or 369 participants were from the US and about 4% or 17  were outside of the US. *explain pie chart*</a:t>
            </a:r>
          </a:p>
          <a:p>
            <a:endParaRPr lang="en-US" dirty="0"/>
          </a:p>
          <a:p>
            <a:r>
              <a:rPr lang="en-US" dirty="0"/>
              <a:t>*gender pie chart* Most of our participants were cisgender (242 ciswomen &amp; 106 cismen). 38 is the number of people who identified as GMI which is further broken down into... *say #s* There’s an asterisk next intersex because intersex is not a gender, but the survey listed it as a gender option. Should’ve been listed as a sex option as it is defined as a sex characteristic. Nonetheless, intersex is still inform a person’s identity</a:t>
            </a:r>
          </a:p>
          <a:p>
            <a:endParaRPr lang="en-US" dirty="0"/>
          </a:p>
          <a:p>
            <a:r>
              <a:rPr lang="en-US" dirty="0"/>
              <a:t>*sexual identity bar graph* Of the 386 participants, 183 identified as only straight &amp; 203 identified with at least 1 ID other than straight. Lesbian = 71, gay = 68, bisexual = 64, pansexual = 27, 9 = asexual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*ethnicity pie chart* say the numbers</a:t>
            </a:r>
          </a:p>
          <a:p>
            <a:endParaRPr lang="en-US" dirty="0"/>
          </a:p>
          <a:p>
            <a:r>
              <a:rPr lang="en-US" dirty="0"/>
              <a:t>*education level bar graph* say the numbers</a:t>
            </a:r>
          </a:p>
          <a:p>
            <a:endParaRPr lang="en-US" dirty="0"/>
          </a:p>
          <a:p>
            <a:r>
              <a:rPr lang="en-US" dirty="0"/>
              <a:t>Image: https://</a:t>
            </a:r>
            <a:r>
              <a:rPr lang="en-US" dirty="0" err="1"/>
              <a:t>uxdesign.cc</a:t>
            </a:r>
            <a:r>
              <a:rPr lang="en-US" dirty="0"/>
              <a:t>/should-you-reuse-participants-in-your-next-usability-study-2d44a18dc17e?gi=33be3e091bee</a:t>
            </a:r>
          </a:p>
        </p:txBody>
      </p:sp>
      <p:sp>
        <p:nvSpPr>
          <p:cNvPr id="4" name="Slide Number Placeholder 3"/>
          <p:cNvSpPr>
            <a:spLocks noGrp="1"/>
          </p:cNvSpPr>
          <p:nvPr>
            <p:ph type="sldNum" sz="quarter" idx="5"/>
          </p:nvPr>
        </p:nvSpPr>
        <p:spPr/>
        <p:txBody>
          <a:bodyPr/>
          <a:lstStyle/>
          <a:p>
            <a:fld id="{EB9B734B-B7E5-744A-8BB4-438E33E3DB41}" type="slidenum">
              <a:rPr lang="en-US" smtClean="0"/>
              <a:t>13</a:t>
            </a:fld>
            <a:endParaRPr lang="en-US"/>
          </a:p>
        </p:txBody>
      </p:sp>
    </p:spTree>
    <p:extLst>
      <p:ext uri="{BB962C8B-B14F-4D97-AF65-F5344CB8AC3E}">
        <p14:creationId xmlns:p14="http://schemas.microsoft.com/office/powerpoint/2010/main" val="230964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types of analyses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B734B-B7E5-744A-8BB4-438E33E3DB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22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B734B-B7E5-744A-8BB4-438E33E3DB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30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r>
              <a:rPr lang="en-US" sz="1700" dirty="0">
                <a:solidFill>
                  <a:srgbClr val="FFFFFF"/>
                </a:solidFill>
              </a:rPr>
              <a:t>So to summarize, we found that GSMIs have greater inflexibility and fusion compared to their cis straight counterparts, especially GMIs</a:t>
            </a:r>
          </a:p>
          <a:p>
            <a:endParaRPr lang="en-US" sz="1700" dirty="0">
              <a:solidFill>
                <a:srgbClr val="FFFFFF"/>
              </a:solidFill>
            </a:endParaRPr>
          </a:p>
          <a:p>
            <a:r>
              <a:rPr lang="en-US" sz="1700" dirty="0">
                <a:solidFill>
                  <a:srgbClr val="FFFFFF"/>
                </a:solidFill>
              </a:rPr>
              <a:t>Now, intuitively speaking, one might assume that folks who (1) are more flexible with their sexual or gender identities and (2) must learn to adapt in the face of adversity would be more psychologically flexible. </a:t>
            </a:r>
          </a:p>
          <a:p>
            <a:endParaRPr lang="en-US" sz="1700" dirty="0">
              <a:solidFill>
                <a:srgbClr val="FFFFFF"/>
              </a:solidFill>
            </a:endParaRPr>
          </a:p>
          <a:p>
            <a:r>
              <a:rPr lang="en-US" sz="1700" dirty="0">
                <a:solidFill>
                  <a:srgbClr val="FFFFFF"/>
                </a:solidFill>
              </a:rPr>
              <a:t>This study suggests otherwise, and we believe this could be because of two opposing experiences--one that involves experiencing stigma and discrimination, and other other involves access and opportunity to resources, and</a:t>
            </a:r>
          </a:p>
          <a:p>
            <a:pPr lvl="1"/>
            <a:r>
              <a:rPr lang="en-US" sz="1300" dirty="0">
                <a:solidFill>
                  <a:srgbClr val="FFFFFF"/>
                </a:solidFill>
              </a:rPr>
              <a:t>When we say resources, we mean access to safe housing, safe &amp; accepting community, access to food, protection from discrimination and hate crime, access to education and affirming healthcare, etc.</a:t>
            </a:r>
          </a:p>
        </p:txBody>
      </p:sp>
      <p:sp>
        <p:nvSpPr>
          <p:cNvPr id="4" name="Slide Number Placeholder 3"/>
          <p:cNvSpPr>
            <a:spLocks noGrp="1"/>
          </p:cNvSpPr>
          <p:nvPr>
            <p:ph type="sldNum" sz="quarter" idx="5"/>
          </p:nvPr>
        </p:nvSpPr>
        <p:spPr/>
        <p:txBody>
          <a:bodyPr/>
          <a:lstStyle/>
          <a:p>
            <a:fld id="{3A67AD0C-4C40-AE4A-9B37-B4532D3BE890}" type="slidenum">
              <a:rPr lang="en-US" smtClean="0"/>
              <a:t>16</a:t>
            </a:fld>
            <a:endParaRPr lang="en-US"/>
          </a:p>
        </p:txBody>
      </p:sp>
    </p:spTree>
    <p:extLst>
      <p:ext uri="{BB962C8B-B14F-4D97-AF65-F5344CB8AC3E}">
        <p14:creationId xmlns:p14="http://schemas.microsoft.com/office/powerpoint/2010/main" val="37444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 and future directions*</a:t>
            </a:r>
          </a:p>
          <a:p>
            <a:endParaRPr lang="en-US" dirty="0"/>
          </a:p>
          <a:p>
            <a:r>
              <a:rPr lang="en-US" sz="1100" dirty="0">
                <a:solidFill>
                  <a:srgbClr val="FFFFFF"/>
                </a:solidFill>
              </a:rPr>
              <a:t>Large sample size overall, but small sample size for gender variant folks</a:t>
            </a:r>
          </a:p>
          <a:p>
            <a:pPr lvl="1"/>
            <a:r>
              <a:rPr lang="en-US" sz="1100" dirty="0">
                <a:solidFill>
                  <a:srgbClr val="FFFFFF"/>
                </a:solidFill>
              </a:rPr>
              <a:t>Since GMIs had the greatest inflexibility and fusion, future studies should give the spotlight to this population</a:t>
            </a:r>
          </a:p>
          <a:p>
            <a:r>
              <a:rPr lang="en-US" sz="1100" dirty="0">
                <a:solidFill>
                  <a:srgbClr val="FFFFFF"/>
                </a:solidFill>
              </a:rPr>
              <a:t>Some identity terms are &amp; were outdated</a:t>
            </a:r>
          </a:p>
          <a:p>
            <a:pPr lvl="1"/>
            <a:r>
              <a:rPr lang="en-US" sz="1100" dirty="0">
                <a:solidFill>
                  <a:srgbClr val="FFFFFF"/>
                </a:solidFill>
              </a:rPr>
              <a:t>If we were to do this study now in 2022, we would use either a more expansive list &amp; additional fill-in-the-blank options for demographics so that participants could fully express themselves (sometimes there are divergences </a:t>
            </a:r>
            <a:r>
              <a:rPr lang="en-US" sz="1100" dirty="0" err="1">
                <a:solidFill>
                  <a:srgbClr val="FFFFFF"/>
                </a:solidFill>
              </a:rPr>
              <a:t>bt</a:t>
            </a:r>
            <a:r>
              <a:rPr lang="en-US" sz="1100" dirty="0">
                <a:solidFill>
                  <a:srgbClr val="FFFFFF"/>
                </a:solidFill>
              </a:rPr>
              <a:t> clean data analysis and valuing participants' feeling seen and affirmed), so it may be worthwhile to just use fill-in-the-blank</a:t>
            </a:r>
          </a:p>
          <a:p>
            <a:r>
              <a:rPr lang="en-US" sz="1100" dirty="0">
                <a:solidFill>
                  <a:srgbClr val="FFFFFF"/>
                </a:solidFill>
              </a:rPr>
              <a:t>Measurement invariance (these measures were developed and validated in mostly majority populations)</a:t>
            </a:r>
          </a:p>
          <a:p>
            <a:pPr lvl="1"/>
            <a:r>
              <a:rPr lang="en-US" sz="1100" dirty="0">
                <a:solidFill>
                  <a:srgbClr val="FFFFFF"/>
                </a:solidFill>
              </a:rPr>
              <a:t>Measures like the AAQ and CFQ &amp; other PF measures should test validity with minoritized populations</a:t>
            </a:r>
          </a:p>
          <a:p>
            <a:pPr lvl="1"/>
            <a:r>
              <a:rPr lang="en-US" sz="1100" dirty="0">
                <a:solidFill>
                  <a:srgbClr val="FFFFFF"/>
                </a:solidFill>
              </a:rPr>
              <a:t>Design research studies with direct input from GSMI communities</a:t>
            </a:r>
          </a:p>
          <a:p>
            <a:r>
              <a:rPr lang="en-US" sz="1100" dirty="0">
                <a:solidFill>
                  <a:srgbClr val="FFFFFF"/>
                </a:solidFill>
              </a:rPr>
              <a:t>Access to resources could play a role in a person’s ability to be flexible in distressing situations, so next steps are to examine this dataset to determine whether there are relationships between geographic location/education level on P(i)F and fusion.</a:t>
            </a:r>
          </a:p>
          <a:p>
            <a:r>
              <a:rPr lang="en-US" sz="1100" dirty="0">
                <a:solidFill>
                  <a:srgbClr val="FFFFFF"/>
                </a:solidFill>
              </a:rPr>
              <a:t>Since stigma &amp; discrimination are prevalent contextual experiences for GSMIs, we should:</a:t>
            </a:r>
          </a:p>
          <a:p>
            <a:pPr lvl="1"/>
            <a:r>
              <a:rPr lang="en-US" sz="1100" dirty="0">
                <a:solidFill>
                  <a:srgbClr val="FFFFFF"/>
                </a:solidFill>
              </a:rPr>
              <a:t>-Explore how these experiences impact access to PF </a:t>
            </a:r>
          </a:p>
          <a:p>
            <a:pPr lvl="1"/>
            <a:r>
              <a:rPr lang="en-US" sz="1100" dirty="0">
                <a:solidFill>
                  <a:srgbClr val="FFFFFF"/>
                </a:solidFill>
              </a:rPr>
              <a:t>-Create intervention studies that emphasize resource expansion and contact with values while navigating oppressive contexts</a:t>
            </a:r>
          </a:p>
          <a:p>
            <a:pPr lvl="2"/>
            <a:r>
              <a:rPr lang="en-US" sz="1100" dirty="0">
                <a:solidFill>
                  <a:srgbClr val="FFFFFF"/>
                </a:solidFill>
              </a:rPr>
              <a:t>E.g., create safe spaces, opportunities for community involvement, empower them to choose avoidance when necessary, implement systemic improvements</a:t>
            </a:r>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17</a:t>
            </a:fld>
            <a:endParaRPr lang="en-US"/>
          </a:p>
        </p:txBody>
      </p:sp>
    </p:spTree>
    <p:extLst>
      <p:ext uri="{BB962C8B-B14F-4D97-AF65-F5344CB8AC3E}">
        <p14:creationId xmlns:p14="http://schemas.microsoft.com/office/powerpoint/2010/main" val="62547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we go from here?*</a:t>
            </a:r>
          </a:p>
          <a:p>
            <a:endParaRPr lang="en-US" dirty="0"/>
          </a:p>
          <a:p>
            <a:r>
              <a:rPr lang="en-US" dirty="0"/>
              <a:t>It’s pride month</a:t>
            </a:r>
          </a:p>
          <a:p>
            <a:pPr lvl="1"/>
            <a:r>
              <a:rPr lang="en-US" dirty="0"/>
              <a:t>And as I reflect on my queer and trans ancestors’ resistance and fight for liberation, I feel really grateful that I’m able to stand in front of you today and talk about this piece of work that’s so close to my heart</a:t>
            </a:r>
          </a:p>
          <a:p>
            <a:r>
              <a:rPr lang="en-US" dirty="0"/>
              <a:t>Over the years I’ve taken a more critical lens to the social context and how privilege and power influence access to PF</a:t>
            </a:r>
          </a:p>
          <a:p>
            <a:r>
              <a:rPr lang="en-US" dirty="0"/>
              <a:t>Take home message: psychological flexibility is context-dependent &amp; GSMI contexts often involve the system restricting their access to resources</a:t>
            </a:r>
          </a:p>
          <a:p>
            <a:pPr lvl="1"/>
            <a:r>
              <a:rPr lang="en-US" dirty="0"/>
              <a:t>-Our work should shift focus from changing the individual context to changing the systemic context</a:t>
            </a:r>
          </a:p>
          <a:p>
            <a:pPr lvl="1"/>
            <a:r>
              <a:rPr lang="en-US" dirty="0"/>
              <a:t>-By doing so, we can expand their access to resources, foster systemic change, and increase well-being</a:t>
            </a:r>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18</a:t>
            </a:fld>
            <a:endParaRPr lang="en-US"/>
          </a:p>
        </p:txBody>
      </p:sp>
    </p:spTree>
    <p:extLst>
      <p:ext uri="{BB962C8B-B14F-4D97-AF65-F5344CB8AC3E}">
        <p14:creationId xmlns:p14="http://schemas.microsoft.com/office/powerpoint/2010/main" val="344124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734B-B7E5-744A-8BB4-438E33E3DB41}" type="slidenum">
              <a:rPr lang="en-US" smtClean="0"/>
              <a:t>20</a:t>
            </a:fld>
            <a:endParaRPr lang="en-US"/>
          </a:p>
        </p:txBody>
      </p:sp>
    </p:spTree>
    <p:extLst>
      <p:ext uri="{BB962C8B-B14F-4D97-AF65-F5344CB8AC3E}">
        <p14:creationId xmlns:p14="http://schemas.microsoft.com/office/powerpoint/2010/main" val="21177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21</a:t>
            </a:fld>
            <a:endParaRPr lang="en-US"/>
          </a:p>
        </p:txBody>
      </p:sp>
    </p:spTree>
    <p:extLst>
      <p:ext uri="{BB962C8B-B14F-4D97-AF65-F5344CB8AC3E}">
        <p14:creationId xmlns:p14="http://schemas.microsoft.com/office/powerpoint/2010/main" val="2511086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rtl="0">
              <a:spcBef>
                <a:spcPts val="0"/>
              </a:spcBef>
              <a:spcAft>
                <a:spcPts val="800"/>
              </a:spcAft>
            </a:pPr>
            <a:endParaRPr lang="en-US" b="0" dirty="0">
              <a:effectLst/>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22</a:t>
            </a:fld>
            <a:endParaRPr lang="en-US" dirty="0"/>
          </a:p>
        </p:txBody>
      </p:sp>
    </p:spTree>
    <p:extLst>
      <p:ext uri="{BB962C8B-B14F-4D97-AF65-F5344CB8AC3E}">
        <p14:creationId xmlns:p14="http://schemas.microsoft.com/office/powerpoint/2010/main" val="6235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rPr>
              <a:t>Psychological flexibility, or PF, is described as the ability to notice and accept unwanted negative feelings and thoughts while still acting in ways that bring meaning and purpose to your life (Hayes et al., 2012). </a:t>
            </a:r>
          </a:p>
          <a:p>
            <a:r>
              <a:rPr lang="en-US" dirty="0">
                <a:solidFill>
                  <a:srgbClr val="FFFFFF"/>
                </a:solidFill>
              </a:rPr>
              <a:t>In other words, flexibility means that we’re able to fully experience the world around us and within us and still move through life in meaningful ways. </a:t>
            </a:r>
          </a:p>
          <a:p>
            <a:r>
              <a:rPr lang="en-US" dirty="0">
                <a:solidFill>
                  <a:srgbClr val="FFFFFF"/>
                </a:solidFill>
              </a:rPr>
              <a:t>So can I feel scared and anxious while attending a job talk </a:t>
            </a:r>
            <a:r>
              <a:rPr lang="en-US" b="1" dirty="0">
                <a:solidFill>
                  <a:srgbClr val="FFFFFF"/>
                </a:solidFill>
              </a:rPr>
              <a:t>and</a:t>
            </a:r>
            <a:r>
              <a:rPr lang="en-US" dirty="0">
                <a:solidFill>
                  <a:srgbClr val="FFFFFF"/>
                </a:solidFill>
              </a:rPr>
              <a:t> still give my presentation because lifelong learning &amp; scientific discovery are worthwhile to me?</a:t>
            </a:r>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4</a:t>
            </a:fld>
            <a:endParaRPr lang="en-US"/>
          </a:p>
        </p:txBody>
      </p:sp>
    </p:spTree>
    <p:extLst>
      <p:ext uri="{BB962C8B-B14F-4D97-AF65-F5344CB8AC3E}">
        <p14:creationId xmlns:p14="http://schemas.microsoft.com/office/powerpoint/2010/main" val="1337525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follows a minority stress model, in which it is understood that mental health concerns among GSMIs are often the result of social environments that are stressful or hostile toward GSMIs.</a:t>
            </a:r>
          </a:p>
          <a:p>
            <a:r>
              <a:rPr lang="en-US" dirty="0"/>
              <a:t>The model describes two connected stressors and stress processes, among others.</a:t>
            </a:r>
          </a:p>
          <a:p>
            <a:r>
              <a:rPr lang="en-US" dirty="0"/>
              <a:t>First are </a:t>
            </a:r>
            <a:r>
              <a:rPr lang="en-US" b="1" dirty="0"/>
              <a:t>distal</a:t>
            </a:r>
            <a:r>
              <a:rPr lang="en-US" dirty="0"/>
              <a:t>, environmental stressors. These include experiences of discrimination, oppression, and other forms of prejudice coming from interpersonal and/or systemic environments.</a:t>
            </a:r>
          </a:p>
          <a:p>
            <a:r>
              <a:rPr lang="en-US" b="1" dirty="0"/>
              <a:t>Proximal</a:t>
            </a:r>
            <a:r>
              <a:rPr lang="en-US" dirty="0"/>
              <a:t> stress processes involve the anticipation of distal stressors, so the anticipation of discrimination and stigmatization, as well sustained vigilance to protect oneself from these distal stressors.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important note - while this study describes the experience of GSMIs, we must consider the importance of </a:t>
            </a:r>
            <a:r>
              <a:rPr lang="en-US" b="1" dirty="0"/>
              <a:t>intersecting identities </a:t>
            </a:r>
            <a:r>
              <a:rPr lang="en-US" dirty="0"/>
              <a:t>(e.g. race, age, socioeconomic status) at both distal and proximal levels of this model.</a:t>
            </a:r>
          </a:p>
          <a:p>
            <a:endParaRPr lang="en-US" dirty="0"/>
          </a:p>
          <a:p>
            <a:r>
              <a:rPr lang="en-US" dirty="0"/>
              <a:t>These stressors, in aggregate, can </a:t>
            </a:r>
            <a:r>
              <a:rPr lang="en-US" b="1" dirty="0"/>
              <a:t>overpower one’s ability to cope</a:t>
            </a:r>
            <a:r>
              <a:rPr lang="en-US" dirty="0"/>
              <a:t>, which contributes to the experience of anxiety and other forms of mental distress.</a:t>
            </a:r>
          </a:p>
          <a:p>
            <a:endParaRPr lang="en-US" dirty="0"/>
          </a:p>
          <a:p>
            <a:endParaRPr lang="en-US" dirty="0"/>
          </a:p>
          <a:p>
            <a:r>
              <a:rPr lang="en-US" dirty="0"/>
              <a:t>Potential note for clarification, if needed: Distal stressors are more easily observed by others, proximal stressors and stress processes are more internally experienced</a:t>
            </a:r>
          </a:p>
        </p:txBody>
      </p:sp>
      <p:sp>
        <p:nvSpPr>
          <p:cNvPr id="4" name="Slide Number Placeholder 3"/>
          <p:cNvSpPr>
            <a:spLocks noGrp="1"/>
          </p:cNvSpPr>
          <p:nvPr>
            <p:ph type="sldNum" sz="quarter" idx="5"/>
          </p:nvPr>
        </p:nvSpPr>
        <p:spPr/>
        <p:txBody>
          <a:bodyPr/>
          <a:lstStyle/>
          <a:p>
            <a:fld id="{D5939589-3E79-4C82-AA4A-FE78234FAA59}" type="slidenum">
              <a:rPr lang="en-US" smtClean="0"/>
              <a:t>23</a:t>
            </a:fld>
            <a:endParaRPr lang="en-US" dirty="0"/>
          </a:p>
        </p:txBody>
      </p:sp>
    </p:spTree>
    <p:extLst>
      <p:ext uri="{BB962C8B-B14F-4D97-AF65-F5344CB8AC3E}">
        <p14:creationId xmlns:p14="http://schemas.microsoft.com/office/powerpoint/2010/main" val="83148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MSM, it is unsurprising that anxiety is highly prevalent among GSMIs; GSMIs are </a:t>
            </a:r>
            <a:r>
              <a:rPr lang="en-US" b="1" dirty="0"/>
              <a:t>more likely </a:t>
            </a:r>
            <a:r>
              <a:rPr lang="en-US" dirty="0"/>
              <a:t>to experience an anxiety disorder as compared to cisgender and heterosexual individuals. It is also unsurprising that previous studies have found an important link between the experience of discrimination and anxiety.</a:t>
            </a:r>
          </a:p>
          <a:p>
            <a:endParaRPr lang="en-US" dirty="0"/>
          </a:p>
          <a:p>
            <a:r>
              <a:rPr lang="en-US" dirty="0"/>
              <a:t>There is little research on psychological inflexibility among GSMIs. As you just heard from the previous study, psychological inflexibility is more prevalent among GSMI’s, and </a:t>
            </a:r>
            <a:r>
              <a:rPr lang="en-US" b="1" dirty="0"/>
              <a:t>especially gender minoritized individuals</a:t>
            </a:r>
            <a:r>
              <a:rPr lang="en-US" dirty="0"/>
              <a:t>, as compared to heterosexual and cisgender individuals. Psychological inflexibility may serve </a:t>
            </a:r>
            <a:r>
              <a:rPr lang="en-US" b="1" dirty="0"/>
              <a:t>a proximal stressor </a:t>
            </a:r>
            <a:r>
              <a:rPr lang="en-US" dirty="0"/>
              <a:t>in the minority stress model.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24</a:t>
            </a:fld>
            <a:endParaRPr lang="en-US" dirty="0"/>
          </a:p>
        </p:txBody>
      </p:sp>
    </p:spTree>
    <p:extLst>
      <p:ext uri="{BB962C8B-B14F-4D97-AF65-F5344CB8AC3E}">
        <p14:creationId xmlns:p14="http://schemas.microsoft.com/office/powerpoint/2010/main" val="380079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stigma consciousness and how might it fit into this minority stress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Stigma consciousness is the concern of being stigmatized based on negative stereotypes about one’s identity. </a:t>
            </a:r>
            <a:r>
              <a:rPr lang="en-US" dirty="0"/>
              <a:t>GSMIs who experience high levels of sexual orientation- or gender-based stigma consciousness consider their </a:t>
            </a:r>
            <a:r>
              <a:rPr lang="en-US" b="1" dirty="0"/>
              <a:t>GSM identity as highly salient </a:t>
            </a:r>
            <a:r>
              <a:rPr lang="en-US" dirty="0"/>
              <a:t>when interacting with non-GSM folks.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Stigma consciousness has been associated with </a:t>
            </a:r>
            <a:r>
              <a:rPr lang="en-US" b="1" dirty="0"/>
              <a:t>higher anxiety </a:t>
            </a:r>
            <a:r>
              <a:rPr lang="en-US" dirty="0"/>
              <a:t>among GSMIs.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Stigma consciousness influences how people may </a:t>
            </a:r>
            <a:r>
              <a:rPr lang="en-US" b="1" dirty="0"/>
              <a:t>interpret their environment</a:t>
            </a:r>
            <a:r>
              <a:rPr lang="en-US" dirty="0"/>
              <a:t>, and may influence a person’s ability to </a:t>
            </a:r>
            <a:r>
              <a:rPr lang="en-US" b="1" dirty="0"/>
              <a:t>act in accordance with their values</a:t>
            </a:r>
            <a:r>
              <a:rPr lang="en-US" dirty="0"/>
              <a:t>, especially if they perceive a given </a:t>
            </a:r>
            <a:r>
              <a:rPr lang="en-US" b="1" dirty="0"/>
              <a:t>environment to be hostile or discriminatory</a:t>
            </a:r>
            <a:r>
              <a:rPr lang="en-US" dirty="0"/>
              <a:t>. In this way, stigma consciousness may serve as a </a:t>
            </a:r>
            <a:r>
              <a:rPr lang="en-US" b="1" dirty="0"/>
              <a:t>proximal stressor </a:t>
            </a:r>
            <a:r>
              <a:rPr lang="en-US" sz="1200" dirty="0"/>
              <a:t>stemming from discrimination and contributing to experiences of psychological inflexibility and anxiety.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25</a:t>
            </a:fld>
            <a:endParaRPr lang="en-US" dirty="0"/>
          </a:p>
        </p:txBody>
      </p:sp>
    </p:spTree>
    <p:extLst>
      <p:ext uri="{BB962C8B-B14F-4D97-AF65-F5344CB8AC3E}">
        <p14:creationId xmlns:p14="http://schemas.microsoft.com/office/powerpoint/2010/main" val="4151005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26</a:t>
            </a:fld>
            <a:endParaRPr lang="en-US" dirty="0"/>
          </a:p>
        </p:txBody>
      </p:sp>
    </p:spTree>
    <p:extLst>
      <p:ext uri="{BB962C8B-B14F-4D97-AF65-F5344CB8AC3E}">
        <p14:creationId xmlns:p14="http://schemas.microsoft.com/office/powerpoint/2010/main" val="303718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involved 186 GSMI adults who completed a set of questionnaires online between August-November, 2021. All participants live in United States.</a:t>
            </a:r>
          </a:p>
          <a:p>
            <a:endParaRPr lang="en-US" dirty="0"/>
          </a:p>
          <a:p>
            <a:r>
              <a:rPr lang="en-US" dirty="0"/>
              <a:t>Participants were able to select </a:t>
            </a:r>
            <a:r>
              <a:rPr lang="en-US" b="1" dirty="0"/>
              <a:t>multiple options </a:t>
            </a:r>
            <a:r>
              <a:rPr lang="en-US" dirty="0"/>
              <a:t>for sexual orientation and race, to allow for more authentic responses, which is why you’ll see percentages above 100% in total.</a:t>
            </a:r>
          </a:p>
          <a:p>
            <a:endParaRPr lang="en-US" dirty="0"/>
          </a:p>
          <a:p>
            <a:r>
              <a:rPr lang="en-US" dirty="0"/>
              <a:t>Predominately </a:t>
            </a:r>
            <a:r>
              <a:rPr lang="en-US" b="1" dirty="0"/>
              <a:t>white</a:t>
            </a:r>
            <a:r>
              <a:rPr lang="en-US" dirty="0"/>
              <a:t> – over 82% indicated being exclusively white, or white and another race(s). </a:t>
            </a:r>
          </a:p>
          <a:p>
            <a:endParaRPr lang="en-US" dirty="0"/>
          </a:p>
          <a:p>
            <a:r>
              <a:rPr lang="en-US" dirty="0"/>
              <a:t>Almost all participants identified as a sexual minority, whereas over half of the participants identified as cisgender.</a:t>
            </a:r>
          </a:p>
        </p:txBody>
      </p:sp>
      <p:sp>
        <p:nvSpPr>
          <p:cNvPr id="4" name="Slide Number Placeholder 3"/>
          <p:cNvSpPr>
            <a:spLocks noGrp="1"/>
          </p:cNvSpPr>
          <p:nvPr>
            <p:ph type="sldNum" sz="quarter" idx="5"/>
          </p:nvPr>
        </p:nvSpPr>
        <p:spPr/>
        <p:txBody>
          <a:bodyPr/>
          <a:lstStyle/>
          <a:p>
            <a:fld id="{D5939589-3E79-4C82-AA4A-FE78234FAA59}" type="slidenum">
              <a:rPr lang="en-US" smtClean="0"/>
              <a:t>27</a:t>
            </a:fld>
            <a:endParaRPr lang="en-US" dirty="0"/>
          </a:p>
        </p:txBody>
      </p:sp>
    </p:spTree>
    <p:extLst>
      <p:ext uri="{BB962C8B-B14F-4D97-AF65-F5344CB8AC3E}">
        <p14:creationId xmlns:p14="http://schemas.microsoft.com/office/powerpoint/2010/main" val="1565321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Inflex example items “</a:t>
            </a:r>
            <a:r>
              <a:rPr lang="en-US" sz="1800" dirty="0">
                <a:effectLst/>
                <a:latin typeface="Calibri" panose="020F0502020204030204" pitchFamily="34" charset="0"/>
                <a:ea typeface="Times New Roman" panose="02020603050405020304" pitchFamily="18" charset="0"/>
              </a:rPr>
              <a:t>Distressing thoughts tended to spin around in my mind like a broken record.</a:t>
            </a:r>
            <a:r>
              <a:rPr lang="en-US" sz="1800" dirty="0">
                <a:effectLst/>
                <a:latin typeface="Times New Roman" panose="02020603050405020304" pitchFamily="18" charset="0"/>
                <a:ea typeface="Times New Roman" panose="02020603050405020304" pitchFamily="18" charset="0"/>
              </a:rPr>
              <a:t>” and “</a:t>
            </a:r>
            <a:r>
              <a:rPr lang="en-US" sz="1800" dirty="0">
                <a:effectLst/>
                <a:latin typeface="Calibri" panose="020F0502020204030204" pitchFamily="34" charset="0"/>
                <a:ea typeface="Times New Roman" panose="02020603050405020304" pitchFamily="18" charset="0"/>
              </a:rPr>
              <a:t>My priorities and values often fell by the wayside in my day to day life.”</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Stigma consciousness example items “</a:t>
            </a:r>
            <a:r>
              <a:rPr lang="en-US" sz="1800" dirty="0">
                <a:effectLst/>
                <a:latin typeface="Calibri" panose="020F0502020204030204" pitchFamily="34" charset="0"/>
                <a:ea typeface="Calibri" panose="020F0502020204030204" pitchFamily="34" charset="0"/>
                <a:cs typeface="Calibri" panose="020F0502020204030204" pitchFamily="34" charset="0"/>
              </a:rPr>
              <a:t>I almost never think about the fact that I am LGBTQ+ when I interact with non-LGBTQ+ people.” and “Stereotypes about my gender identity and/or sexual orientation have not affected me personally.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a:p>
            <a:endParaRPr lang="en-US" dirty="0"/>
          </a:p>
          <a:p>
            <a:pPr marL="0" marR="0">
              <a:spcBef>
                <a:spcPts val="0"/>
              </a:spcBef>
              <a:spcAft>
                <a:spcPts val="0"/>
              </a:spcAft>
            </a:pPr>
            <a:r>
              <a:rPr lang="en-US" dirty="0"/>
              <a:t>Example item for discrimination – if needed: </a:t>
            </a:r>
            <a:r>
              <a:rPr lang="en-US" sz="1800" dirty="0">
                <a:effectLst/>
                <a:latin typeface="Calibri" panose="020F0502020204030204" pitchFamily="34" charset="0"/>
              </a:rPr>
              <a:t>W</a:t>
            </a:r>
            <a:r>
              <a:rPr lang="en-US" sz="1800" dirty="0">
                <a:effectLst/>
                <a:latin typeface="Calibri" panose="020F0502020204030204" pitchFamily="34" charset="0"/>
                <a:ea typeface="Times New Roman" panose="02020603050405020304" pitchFamily="18" charset="0"/>
              </a:rPr>
              <a:t>e are interested in experiences related to </a:t>
            </a:r>
            <a:r>
              <a:rPr lang="en-US" sz="1800" b="1" dirty="0">
                <a:effectLst/>
                <a:latin typeface="Calibri" panose="020F0502020204030204" pitchFamily="34" charset="0"/>
                <a:ea typeface="Times New Roman" panose="02020603050405020304" pitchFamily="18" charset="0"/>
              </a:rPr>
              <a:t>who you are. </a:t>
            </a:r>
            <a:r>
              <a:rPr lang="en-US" sz="1800" dirty="0">
                <a:effectLst/>
                <a:latin typeface="Calibri" panose="020F0502020204030204" pitchFamily="34" charset="0"/>
                <a:ea typeface="Times New Roman" panose="02020603050405020304" pitchFamily="18" charset="0"/>
              </a:rPr>
              <a:t>This includes both </a:t>
            </a:r>
            <a:r>
              <a:rPr lang="en-US" sz="1800" u="sng" dirty="0">
                <a:effectLst/>
                <a:latin typeface="Calibri" panose="020F0502020204030204" pitchFamily="34" charset="0"/>
                <a:ea typeface="Times New Roman" panose="02020603050405020304" pitchFamily="18" charset="0"/>
              </a:rPr>
              <a:t>how you describe yourself and how others might describe you.</a:t>
            </a:r>
            <a:r>
              <a:rPr lang="en-US" sz="1800" dirty="0">
                <a:effectLst/>
                <a:latin typeface="Calibri" panose="020F0502020204030204" pitchFamily="34" charset="0"/>
                <a:ea typeface="Times New Roman" panose="02020603050405020304" pitchFamily="18" charset="0"/>
              </a:rPr>
              <a:t> For example, your skin color, ancestry, nationality, religion, gender, sexuality, age, weight, disability or mental health issue, and income.</a:t>
            </a:r>
            <a:r>
              <a:rPr lang="en-US" sz="1800" dirty="0">
                <a:effectLst/>
                <a:latin typeface="Times New Roman" panose="02020603050405020304" pitchFamily="18" charset="0"/>
                <a:ea typeface="Times New Roman" panose="02020603050405020304" pitchFamily="18" charset="0"/>
                <a:cs typeface="+mn-cs"/>
              </a:rPr>
              <a:t> </a:t>
            </a:r>
            <a:r>
              <a:rPr lang="en-US" sz="1800" dirty="0">
                <a:effectLst/>
                <a:latin typeface="Calibri" panose="020F0502020204030204" pitchFamily="34" charset="0"/>
                <a:ea typeface="Calibri" panose="020F0502020204030204" pitchFamily="34" charset="0"/>
                <a:cs typeface="Calibri" panose="020F0502020204030204" pitchFamily="34" charset="0"/>
              </a:rPr>
              <a:t>Because of who you are, has a health care provider ever refused you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28</a:t>
            </a:fld>
            <a:endParaRPr lang="en-US" dirty="0"/>
          </a:p>
        </p:txBody>
      </p:sp>
    </p:spTree>
    <p:extLst>
      <p:ext uri="{BB962C8B-B14F-4D97-AF65-F5344CB8AC3E}">
        <p14:creationId xmlns:p14="http://schemas.microsoft.com/office/powerpoint/2010/main" val="3672169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analyses were run in SPSS. Hierarchical regression bootstrapping - 1,000 random samples were used to estimate 95% bootstrap confidence intervals. </a:t>
            </a:r>
          </a:p>
        </p:txBody>
      </p:sp>
      <p:sp>
        <p:nvSpPr>
          <p:cNvPr id="4" name="Slide Number Placeholder 3"/>
          <p:cNvSpPr>
            <a:spLocks noGrp="1"/>
          </p:cNvSpPr>
          <p:nvPr>
            <p:ph type="sldNum" sz="quarter" idx="5"/>
          </p:nvPr>
        </p:nvSpPr>
        <p:spPr/>
        <p:txBody>
          <a:bodyPr/>
          <a:lstStyle/>
          <a:p>
            <a:fld id="{D5939589-3E79-4C82-AA4A-FE78234FAA59}" type="slidenum">
              <a:rPr lang="en-US" smtClean="0"/>
              <a:t>29</a:t>
            </a:fld>
            <a:endParaRPr lang="en-US" dirty="0"/>
          </a:p>
        </p:txBody>
      </p:sp>
    </p:spTree>
    <p:extLst>
      <p:ext uri="{BB962C8B-B14F-4D97-AF65-F5344CB8AC3E}">
        <p14:creationId xmlns:p14="http://schemas.microsoft.com/office/powerpoint/2010/main" val="2681232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here, discrimination, stigma consciousness, psychological inflexibility, and anxiety all correlate with one another</a:t>
            </a:r>
          </a:p>
          <a:p>
            <a:endParaRPr lang="en-US" dirty="0"/>
          </a:p>
          <a:p>
            <a:r>
              <a:rPr lang="en-US" dirty="0"/>
              <a:t>Correlations - Spearman’s rho</a:t>
            </a:r>
          </a:p>
        </p:txBody>
      </p:sp>
      <p:sp>
        <p:nvSpPr>
          <p:cNvPr id="4" name="Slide Number Placeholder 3"/>
          <p:cNvSpPr>
            <a:spLocks noGrp="1"/>
          </p:cNvSpPr>
          <p:nvPr>
            <p:ph type="sldNum" sz="quarter" idx="5"/>
          </p:nvPr>
        </p:nvSpPr>
        <p:spPr/>
        <p:txBody>
          <a:bodyPr/>
          <a:lstStyle/>
          <a:p>
            <a:fld id="{D5939589-3E79-4C82-AA4A-FE78234FAA59}" type="slidenum">
              <a:rPr lang="en-US" smtClean="0"/>
              <a:t>30</a:t>
            </a:fld>
            <a:endParaRPr lang="en-US" dirty="0"/>
          </a:p>
        </p:txBody>
      </p:sp>
    </p:spTree>
    <p:extLst>
      <p:ext uri="{BB962C8B-B14F-4D97-AF65-F5344CB8AC3E}">
        <p14:creationId xmlns:p14="http://schemas.microsoft.com/office/powerpoint/2010/main" val="3700458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t>
            </a:r>
            <a:r>
              <a:rPr lang="en-US" b="1" dirty="0"/>
              <a:t>further clarify </a:t>
            </a:r>
            <a:r>
              <a:rPr lang="en-US" dirty="0"/>
              <a:t>the relationships between these variables, we conduced a hierarchical regression. We used </a:t>
            </a:r>
            <a:r>
              <a:rPr lang="en-US" dirty="0" err="1"/>
              <a:t>bootsrapping</a:t>
            </a:r>
            <a:r>
              <a:rPr lang="en-US" dirty="0"/>
              <a:t> to account for non-normal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Limitations of dichotomous gender and race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did not include sexual orientation because 98% identified as a sexual minority.</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31</a:t>
            </a:fld>
            <a:endParaRPr lang="en-US" dirty="0"/>
          </a:p>
        </p:txBody>
      </p:sp>
    </p:spTree>
    <p:extLst>
      <p:ext uri="{BB962C8B-B14F-4D97-AF65-F5344CB8AC3E}">
        <p14:creationId xmlns:p14="http://schemas.microsoft.com/office/powerpoint/2010/main" val="3156673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found that all of our variables of interest (discrimination, stigma consciousness, psychological inflexibility) contribute to explain 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fter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controlling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gender, race, and education, discrimination was significantly associated with anxiety. When stigma consciousness was added to the model, discrimination was no longer significant while stigma consciousness emerged as significant. When psychological inflexibility was added to the model, it became the only factor significantly associated with 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these results illustrate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potential roles of stigma consciousness and psychological inflexibility as proximal stressors, in the context of discrimination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t>Β</a:t>
            </a:r>
            <a:r>
              <a:rPr lang="en-US" sz="1800" u="none" strike="noStrike" cap="none" spc="0" dirty="0">
                <a:solidFill>
                  <a:schemeClr val="tx1"/>
                </a:solidFill>
                <a:effectLst/>
              </a:rPr>
              <a:t> = standardized beta weights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32</a:t>
            </a:fld>
            <a:endParaRPr lang="en-US" dirty="0"/>
          </a:p>
        </p:txBody>
      </p:sp>
    </p:spTree>
    <p:extLst>
      <p:ext uri="{BB962C8B-B14F-4D97-AF65-F5344CB8AC3E}">
        <p14:creationId xmlns:p14="http://schemas.microsoft.com/office/powerpoint/2010/main" val="402646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 components*</a:t>
            </a:r>
          </a:p>
          <a:p>
            <a:endParaRPr lang="en-US" dirty="0"/>
          </a:p>
          <a:p>
            <a:r>
              <a:rPr lang="en-US" dirty="0"/>
              <a:t>On the other side of the coin, we have </a:t>
            </a:r>
            <a:r>
              <a:rPr lang="en-US" dirty="0" err="1"/>
              <a:t>inflexiblity</a:t>
            </a:r>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5</a:t>
            </a:fld>
            <a:endParaRPr lang="en-US"/>
          </a:p>
        </p:txBody>
      </p:sp>
    </p:spTree>
    <p:extLst>
      <p:ext uri="{BB962C8B-B14F-4D97-AF65-F5344CB8AC3E}">
        <p14:creationId xmlns:p14="http://schemas.microsoft.com/office/powerpoint/2010/main" val="3443104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While this research adds value to the literature, there are significant limitations. First, </a:t>
            </a:r>
            <a:r>
              <a:rPr lang="en-US" sz="1200" dirty="0"/>
              <a:t>there is very little research in this area. </a:t>
            </a:r>
            <a:r>
              <a:rPr lang="en-US" sz="1200" b="1" dirty="0"/>
              <a:t>More research is needed </a:t>
            </a:r>
            <a:r>
              <a:rPr lang="en-US" sz="1200" dirty="0"/>
              <a:t>to clearly assess the relationships between discrimination, stigma consciousness, psychological inflexibility, and anxiety.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Causality and directionality </a:t>
            </a:r>
            <a:r>
              <a:rPr lang="en-US" sz="1200" dirty="0"/>
              <a:t>cannot be concluded from this study. Future research should use </a:t>
            </a:r>
            <a:r>
              <a:rPr lang="en-US" sz="1200" b="1" dirty="0"/>
              <a:t>longitudinal and mediational models</a:t>
            </a:r>
            <a:r>
              <a:rPr lang="en-US" sz="1200" dirty="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We must also keep in mind that psychological inflexibility and stigma consciousness are </a:t>
            </a:r>
            <a:r>
              <a:rPr lang="en-US" sz="1200" b="1" dirty="0"/>
              <a:t>dependent on the context of discrimination</a:t>
            </a:r>
            <a:r>
              <a:rPr lang="en-US" sz="1200" dirty="0"/>
              <a:t>. We </a:t>
            </a:r>
            <a:r>
              <a:rPr lang="en-US" sz="1200" b="1" dirty="0"/>
              <a:t>cannot treat these variables as individual, isolated, constructs</a:t>
            </a:r>
            <a:r>
              <a:rPr lang="en-US" sz="1200" dirty="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Another important limitation is </a:t>
            </a:r>
            <a:r>
              <a:rPr lang="en-US" dirty="0"/>
              <a:t>our </a:t>
            </a:r>
            <a:r>
              <a:rPr lang="en-US" b="1" dirty="0"/>
              <a:t>conceptualizations</a:t>
            </a:r>
            <a:r>
              <a:rPr lang="en-US" dirty="0"/>
              <a:t> of race, gender, and sexual orientation, as I previously noted. Additionally, GSMIs are a heterogenous group, and further assessments are warranted in this area.</a:t>
            </a:r>
          </a:p>
        </p:txBody>
      </p:sp>
      <p:sp>
        <p:nvSpPr>
          <p:cNvPr id="4" name="Slide Number Placeholder 3"/>
          <p:cNvSpPr>
            <a:spLocks noGrp="1"/>
          </p:cNvSpPr>
          <p:nvPr>
            <p:ph type="sldNum" sz="quarter" idx="5"/>
          </p:nvPr>
        </p:nvSpPr>
        <p:spPr/>
        <p:txBody>
          <a:bodyPr/>
          <a:lstStyle/>
          <a:p>
            <a:fld id="{D5939589-3E79-4C82-AA4A-FE78234FAA59}" type="slidenum">
              <a:rPr lang="en-US" smtClean="0"/>
              <a:t>33</a:t>
            </a:fld>
            <a:endParaRPr lang="en-US" dirty="0"/>
          </a:p>
        </p:txBody>
      </p:sp>
    </p:spTree>
    <p:extLst>
      <p:ext uri="{BB962C8B-B14F-4D97-AF65-F5344CB8AC3E}">
        <p14:creationId xmlns:p14="http://schemas.microsoft.com/office/powerpoint/2010/main" val="396419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We found that discrimination, stigma consciousness, and psychological inflexibility all contribute to the experience of anxiety.</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In line with the minority stress model, experiencing discrimination may cause a person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cement beliefs based in stigma consciousness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this may serve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increase vigilance </a:t>
            </a:r>
            <a:r>
              <a:rPr lang="en-US" sz="1200" dirty="0">
                <a:effectLst/>
                <a:latin typeface="Calibri" panose="020F0502020204030204" pitchFamily="34" charset="0"/>
                <a:ea typeface="Calibri" panose="020F0502020204030204" pitchFamily="34" charset="0"/>
                <a:cs typeface="Times New Roman" panose="02020603050405020304" pitchFamily="18" charset="0"/>
              </a:rPr>
              <a:t>toward the potential experience of future discrimination.</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This vigilance may serve as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protective factor or coping strategy</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In addition</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living according to one’s values </a:t>
            </a:r>
            <a:r>
              <a:rPr lang="en-US" sz="1200" dirty="0">
                <a:effectLst/>
                <a:latin typeface="Calibri" panose="020F0502020204030204" pitchFamily="34" charset="0"/>
                <a:ea typeface="Calibri" panose="020F0502020204030204" pitchFamily="34" charset="0"/>
                <a:cs typeface="Times New Roman" panose="02020603050405020304" pitchFamily="18" charset="0"/>
              </a:rPr>
              <a:t>may make a person feel vulnerable to experiencing discrimination, and it may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be particularly difficult to engage in value-based behaviors when faced with significant discrimination-based stress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As noted in the minority stress model, these stressors may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overwhelm a person’s ability to cope</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contributes to anxiety. However, more research must be done to clarify these relationships.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34</a:t>
            </a:fld>
            <a:endParaRPr lang="en-US" dirty="0"/>
          </a:p>
        </p:txBody>
      </p:sp>
    </p:spTree>
    <p:extLst>
      <p:ext uri="{BB962C8B-B14F-4D97-AF65-F5344CB8AC3E}">
        <p14:creationId xmlns:p14="http://schemas.microsoft.com/office/powerpoint/2010/main" val="3922187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potential clinical implications, it’s important that we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reduce the threat of discrimination for our clients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involves engaging in advocacy work, addressing our own biases, and creating affirming spaces by doing things like providing open-ended response options for intake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must also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consider the context of discrimination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when addressing issues like psychological inflexibility and stigma consciousness in clients who struggle with anxiety.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While implementing interventions to foster psychological flexibility, like values-based interventions, we must make sure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acknowledge and consider how to address stigma consciousness and psychological inflexibility as a coping strategies in the context of discrimination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This is not to say that psychological inflexibility is a </a:t>
            </a:r>
            <a:r>
              <a:rPr lang="en-US" b="1" dirty="0"/>
              <a:t>deficit among GSMIs </a:t>
            </a:r>
            <a:r>
              <a:rPr lang="en-US" dirty="0"/>
              <a:t>who experience discrimination – but instead </a:t>
            </a:r>
            <a:r>
              <a:rPr lang="en-US" b="1" dirty="0"/>
              <a:t>to inform us </a:t>
            </a:r>
            <a:r>
              <a:rPr lang="en-US" dirty="0"/>
              <a:t>as researchers and clinicians of how the </a:t>
            </a:r>
            <a:r>
              <a:rPr lang="en-US" b="1" dirty="0"/>
              <a:t>context of discrimination may directly create the experiences of stigma consciousness and psychological inflexibility</a:t>
            </a:r>
            <a:r>
              <a:rPr lang="en-US" dirty="0"/>
              <a:t>, and may be relevant when addressing anxiety in GSMI populations.</a:t>
            </a:r>
          </a:p>
          <a:p>
            <a:endParaRPr lang="en-US" dirty="0"/>
          </a:p>
          <a:p>
            <a:r>
              <a:rPr lang="en-US" dirty="0"/>
              <a:t>Interventions to increase resilience against discrimination are only a second line of defense. Our </a:t>
            </a:r>
            <a:r>
              <a:rPr lang="en-US" b="1" dirty="0"/>
              <a:t>main priority </a:t>
            </a:r>
            <a:r>
              <a:rPr lang="en-US" dirty="0"/>
              <a:t>for reducing anxiety and mental health distress among GSMIs must be to </a:t>
            </a:r>
            <a:r>
              <a:rPr lang="en-US" b="1" dirty="0"/>
              <a:t>reduce prejudice </a:t>
            </a:r>
            <a:r>
              <a:rPr lang="en-US" dirty="0"/>
              <a:t>and discrimination at interpersonal and systemic levels.</a:t>
            </a:r>
          </a:p>
        </p:txBody>
      </p:sp>
      <p:sp>
        <p:nvSpPr>
          <p:cNvPr id="4" name="Slide Number Placeholder 3"/>
          <p:cNvSpPr>
            <a:spLocks noGrp="1"/>
          </p:cNvSpPr>
          <p:nvPr>
            <p:ph type="sldNum" sz="quarter" idx="5"/>
          </p:nvPr>
        </p:nvSpPr>
        <p:spPr/>
        <p:txBody>
          <a:bodyPr/>
          <a:lstStyle/>
          <a:p>
            <a:fld id="{D5939589-3E79-4C82-AA4A-FE78234FAA59}" type="slidenum">
              <a:rPr lang="en-US" smtClean="0"/>
              <a:t>35</a:t>
            </a:fld>
            <a:endParaRPr lang="en-US" dirty="0"/>
          </a:p>
        </p:txBody>
      </p:sp>
    </p:spTree>
    <p:extLst>
      <p:ext uri="{BB962C8B-B14F-4D97-AF65-F5344CB8AC3E}">
        <p14:creationId xmlns:p14="http://schemas.microsoft.com/office/powerpoint/2010/main" val="2166352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37</a:t>
            </a:fld>
            <a:endParaRPr lang="en-US"/>
          </a:p>
        </p:txBody>
      </p:sp>
    </p:spTree>
    <p:extLst>
      <p:ext uri="{BB962C8B-B14F-4D97-AF65-F5344CB8AC3E}">
        <p14:creationId xmlns:p14="http://schemas.microsoft.com/office/powerpoint/2010/main" val="1953982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previous presentation addressed, gender and sexual minoritized individuals may </a:t>
            </a:r>
            <a:r>
              <a:rPr lang="en-US" sz="1200" b="0" i="0" kern="1200" dirty="0">
                <a:solidFill>
                  <a:schemeClr val="tx1"/>
                </a:solidFill>
                <a:effectLst/>
                <a:latin typeface="+mn-lt"/>
                <a:ea typeface="+mn-ea"/>
                <a:cs typeface="+mn-cs"/>
              </a:rPr>
              <a:t>experience </a:t>
            </a:r>
            <a:r>
              <a:rPr lang="en-US" sz="1200" b="1" i="0" kern="1200" dirty="0">
                <a:solidFill>
                  <a:schemeClr val="tx1"/>
                </a:solidFill>
                <a:effectLst/>
                <a:latin typeface="+mn-lt"/>
                <a:ea typeface="+mn-ea"/>
                <a:cs typeface="+mn-cs"/>
              </a:rPr>
              <a:t>distinct and chronic stressors </a:t>
            </a:r>
            <a:r>
              <a:rPr lang="en-US" sz="1200" b="0" i="0" kern="1200" dirty="0">
                <a:solidFill>
                  <a:schemeClr val="tx1"/>
                </a:solidFill>
                <a:effectLst/>
                <a:latin typeface="+mn-lt"/>
                <a:ea typeface="+mn-ea"/>
                <a:cs typeface="+mn-cs"/>
              </a:rPr>
              <a:t>related to their minoritized identities, including victimization, prejudice, and</a:t>
            </a:r>
            <a:r>
              <a:rPr lang="en-US" sz="1200" b="1" i="0" kern="1200" dirty="0">
                <a:solidFill>
                  <a:schemeClr val="tx1"/>
                </a:solidFill>
                <a:effectLst/>
                <a:latin typeface="+mn-lt"/>
                <a:ea typeface="+mn-ea"/>
                <a:cs typeface="+mn-cs"/>
              </a:rPr>
              <a:t> discrimination</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Notably, discrimination may occur at the interpersonal level and on a systemic level, in the form of discriminatory policies and laws. These distinct experiences, disproportionately </a:t>
            </a:r>
            <a:r>
              <a:rPr lang="en-US" sz="1200" b="1" i="0" kern="1200" dirty="0">
                <a:solidFill>
                  <a:schemeClr val="tx1"/>
                </a:solidFill>
                <a:effectLst/>
                <a:latin typeface="+mn-lt"/>
                <a:ea typeface="+mn-ea"/>
                <a:cs typeface="+mn-cs"/>
              </a:rPr>
              <a:t>compromise the mental health </a:t>
            </a:r>
            <a:r>
              <a:rPr lang="en-US" sz="1200" b="0" i="0" kern="1200" dirty="0">
                <a:solidFill>
                  <a:schemeClr val="tx1"/>
                </a:solidFill>
                <a:effectLst/>
                <a:latin typeface="+mn-lt"/>
                <a:ea typeface="+mn-ea"/>
                <a:cs typeface="+mn-cs"/>
              </a:rPr>
              <a:t>and well-being</a:t>
            </a:r>
            <a:r>
              <a:rPr lang="en-US" dirty="0"/>
              <a:t> of GSMIs. For example, compared to cisgender heterosexual adults, GSMIs are two times more likely to report </a:t>
            </a:r>
            <a:r>
              <a:rPr lang="en-US" b="1" dirty="0"/>
              <a:t>mood or anxiety disorders</a:t>
            </a:r>
            <a:r>
              <a:rPr lang="en-US" dirty="0"/>
              <a:t>, two to five times as likely to have </a:t>
            </a:r>
            <a:r>
              <a:rPr lang="en-US" b="1" dirty="0"/>
              <a:t>substance use disorders</a:t>
            </a:r>
            <a:r>
              <a:rPr lang="en-US" dirty="0"/>
              <a:t>, and 2.5 times more likely to report a lifetime </a:t>
            </a:r>
            <a:r>
              <a:rPr lang="en-US" b="1" dirty="0"/>
              <a:t>history of suicide attempts</a:t>
            </a:r>
            <a:r>
              <a:rPr lang="en-US" dirty="0"/>
              <a:t>.</a:t>
            </a:r>
          </a:p>
          <a:p>
            <a:endParaRPr lang="en-US" b="1" dirty="0"/>
          </a:p>
          <a:p>
            <a:r>
              <a:rPr lang="en-US" b="1" dirty="0"/>
              <a:t>Eradicating discrimination </a:t>
            </a:r>
            <a:r>
              <a:rPr lang="en-US" dirty="0"/>
              <a:t>faced by GSMIs at every level remains a chief concern. However, identifying </a:t>
            </a:r>
            <a:r>
              <a:rPr lang="en-US" b="1" dirty="0"/>
              <a:t>factors </a:t>
            </a:r>
            <a:r>
              <a:rPr lang="en-US" sz="1200" b="1" kern="1200" dirty="0">
                <a:solidFill>
                  <a:schemeClr val="tx1"/>
                </a:solidFill>
                <a:effectLst/>
                <a:latin typeface="+mn-lt"/>
                <a:ea typeface="+mn-ea"/>
                <a:cs typeface="+mn-cs"/>
              </a:rPr>
              <a:t>that can buffer </a:t>
            </a:r>
            <a:r>
              <a:rPr lang="en-US" sz="1200" kern="1200" dirty="0">
                <a:solidFill>
                  <a:schemeClr val="tx1"/>
                </a:solidFill>
                <a:effectLst/>
                <a:latin typeface="+mn-lt"/>
                <a:ea typeface="+mn-ea"/>
                <a:cs typeface="+mn-cs"/>
              </a:rPr>
              <a:t>against negative mental health outcomes is an important approach to supporting</a:t>
            </a:r>
            <a:r>
              <a:rPr lang="en-US" dirty="0">
                <a:effectLst/>
              </a:rPr>
              <a:t> GSMIs in the </a:t>
            </a:r>
            <a:r>
              <a:rPr lang="en-US" b="1" dirty="0">
                <a:effectLst/>
              </a:rPr>
              <a:t>context of ongoing discrimination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39</a:t>
            </a:fld>
            <a:endParaRPr lang="en-US"/>
          </a:p>
        </p:txBody>
      </p:sp>
    </p:spTree>
    <p:extLst>
      <p:ext uri="{BB962C8B-B14F-4D97-AF65-F5344CB8AC3E}">
        <p14:creationId xmlns:p14="http://schemas.microsoft.com/office/powerpoint/2010/main" val="1219803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One potential effective strategy for combating the effects of discrimination on mental health outcomes is valued living, which entails attending to and making choices based on one</a:t>
            </a:r>
            <a:r>
              <a:rPr lang="he-IL"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s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are “freely chosen, verbally constructed consequences of ongoing, dynamic, evolving patterns of activity, which establish predominant reinforcers for that activity that are intrinsic in engagement in the valued behavioral pattern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Colloquially, </a:t>
            </a:r>
            <a:r>
              <a:rPr lang="en-US" sz="1200" kern="1200" dirty="0">
                <a:solidFill>
                  <a:schemeClr val="tx1"/>
                </a:solidFill>
                <a:effectLst/>
                <a:latin typeface="+mn-lt"/>
                <a:ea typeface="+mn-ea"/>
                <a:cs typeface="+mn-cs"/>
              </a:rPr>
              <a:t>values represent how we want to behave and navigate life, even when those behaviors become difficult to engage in. It is naturally reinforcing to act in ways one deems valuable.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40</a:t>
            </a:fld>
            <a:endParaRPr lang="en-US"/>
          </a:p>
        </p:txBody>
      </p:sp>
    </p:spTree>
    <p:extLst>
      <p:ext uri="{BB962C8B-B14F-4D97-AF65-F5344CB8AC3E}">
        <p14:creationId xmlns:p14="http://schemas.microsoft.com/office/powerpoint/2010/main" val="4134114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Valued living or acting in personally </a:t>
            </a:r>
            <a:r>
              <a:rPr lang="en-US" sz="1200" b="0" i="0" kern="1200" dirty="0">
                <a:solidFill>
                  <a:schemeClr val="tx1"/>
                </a:solidFill>
                <a:effectLst/>
                <a:latin typeface="+mn-lt"/>
                <a:ea typeface="+mn-ea"/>
                <a:cs typeface="+mn-cs"/>
              </a:rPr>
              <a:t>meaningful ways that are aligned with one’s values has been associated with</a:t>
            </a:r>
            <a:r>
              <a:rPr lang="en-US" dirty="0"/>
              <a:t> significant </a:t>
            </a:r>
            <a:r>
              <a:rPr lang="en-US" b="1" dirty="0"/>
              <a:t>reductions in anxiety </a:t>
            </a:r>
            <a:r>
              <a:rPr lang="en-US" dirty="0"/>
              <a:t>and </a:t>
            </a:r>
            <a:r>
              <a:rPr lang="en-US" b="1" dirty="0"/>
              <a:t>depressive symptoms </a:t>
            </a:r>
            <a:r>
              <a:rPr lang="en-US" dirty="0"/>
              <a:t>in primarily </a:t>
            </a:r>
            <a:r>
              <a:rPr lang="en-US" b="1" dirty="0"/>
              <a:t>White, cis, hetero </a:t>
            </a:r>
            <a:r>
              <a:rPr lang="en-US" dirty="0"/>
              <a:t>normative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Encouragingly, more recent research has found that valued living can buffer against the effects of discrimination in a population of </a:t>
            </a:r>
            <a:r>
              <a:rPr lang="en-US" b="1" dirty="0"/>
              <a:t>Black college students</a:t>
            </a:r>
            <a:r>
              <a:rPr lang="en-US" dirty="0"/>
              <a:t>. </a:t>
            </a:r>
          </a:p>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41</a:t>
            </a:fld>
            <a:endParaRPr lang="en-US"/>
          </a:p>
        </p:txBody>
      </p:sp>
    </p:spTree>
    <p:extLst>
      <p:ext uri="{BB962C8B-B14F-4D97-AF65-F5344CB8AC3E}">
        <p14:creationId xmlns:p14="http://schemas.microsoft.com/office/powerpoint/2010/main" val="4164888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the potential for values-based living to buffer against the negative impacts of discrimination and the limited research examining the role of values-based living in GSMI populations, the present study aims to examine associations between discrimination, valued-living, and mental health outcomes among GSMIs. Specifically, we hypothesized that…</a:t>
            </a:r>
          </a:p>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42</a:t>
            </a:fld>
            <a:endParaRPr lang="en-US"/>
          </a:p>
        </p:txBody>
      </p:sp>
    </p:spTree>
    <p:extLst>
      <p:ext uri="{BB962C8B-B14F-4D97-AF65-F5344CB8AC3E}">
        <p14:creationId xmlns:p14="http://schemas.microsoft.com/office/powerpoint/2010/main" val="2999747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description of the methods that were implement to examine these hypothesis….</a:t>
            </a:r>
          </a:p>
        </p:txBody>
      </p:sp>
      <p:sp>
        <p:nvSpPr>
          <p:cNvPr id="4" name="Slide Number Placeholder 3"/>
          <p:cNvSpPr>
            <a:spLocks noGrp="1"/>
          </p:cNvSpPr>
          <p:nvPr>
            <p:ph type="sldNum" sz="quarter" idx="5"/>
          </p:nvPr>
        </p:nvSpPr>
        <p:spPr/>
        <p:txBody>
          <a:bodyPr/>
          <a:lstStyle/>
          <a:p>
            <a:fld id="{FC372266-748B-E746-BAF2-DBA40A596542}" type="slidenum">
              <a:rPr lang="en-US" smtClean="0"/>
              <a:t>43</a:t>
            </a:fld>
            <a:endParaRPr lang="en-US"/>
          </a:p>
        </p:txBody>
      </p:sp>
    </p:spTree>
    <p:extLst>
      <p:ext uri="{BB962C8B-B14F-4D97-AF65-F5344CB8AC3E}">
        <p14:creationId xmlns:p14="http://schemas.microsoft.com/office/powerpoint/2010/main" val="3263646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Same sample</a:t>
            </a:r>
          </a:p>
          <a:p>
            <a:endParaRPr lang="en-US" dirty="0"/>
          </a:p>
          <a:p>
            <a:r>
              <a:rPr lang="en-US" dirty="0"/>
              <a:t>The present study draws on the same sample as the previous talk. Briefly, Participants were 186 GSMI adults with a mean age of 26.02 years. The sample was not racially diverse, with 82.8% of the sample identifying as White. </a:t>
            </a:r>
          </a:p>
        </p:txBody>
      </p:sp>
      <p:sp>
        <p:nvSpPr>
          <p:cNvPr id="4" name="Slide Number Placeholder 3"/>
          <p:cNvSpPr>
            <a:spLocks noGrp="1"/>
          </p:cNvSpPr>
          <p:nvPr>
            <p:ph type="sldNum" sz="quarter" idx="5"/>
          </p:nvPr>
        </p:nvSpPr>
        <p:spPr/>
        <p:txBody>
          <a:bodyPr/>
          <a:lstStyle/>
          <a:p>
            <a:fld id="{FC372266-748B-E746-BAF2-DBA40A596542}" type="slidenum">
              <a:rPr lang="en-US" smtClean="0"/>
              <a:t>44</a:t>
            </a:fld>
            <a:endParaRPr lang="en-US"/>
          </a:p>
        </p:txBody>
      </p:sp>
    </p:spTree>
    <p:extLst>
      <p:ext uri="{BB962C8B-B14F-4D97-AF65-F5344CB8AC3E}">
        <p14:creationId xmlns:p14="http://schemas.microsoft.com/office/powerpoint/2010/main" val="24152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journey in how I found about PF!*</a:t>
            </a:r>
          </a:p>
          <a:p>
            <a:endParaRPr lang="en-US" dirty="0"/>
          </a:p>
          <a:p>
            <a:r>
              <a:rPr lang="en-US" sz="1900" dirty="0">
                <a:solidFill>
                  <a:srgbClr val="FFFFFF"/>
                </a:solidFill>
              </a:rPr>
              <a:t>Adjustment psychology course taught by Emily Sandoz</a:t>
            </a:r>
          </a:p>
          <a:p>
            <a:r>
              <a:rPr lang="en-US" sz="1900" dirty="0">
                <a:solidFill>
                  <a:srgbClr val="FFFFFF"/>
                </a:solidFill>
              </a:rPr>
              <a:t>Opened my world up to the possibility of valued living and really experiencing life around me</a:t>
            </a:r>
          </a:p>
          <a:p>
            <a:pPr lvl="1"/>
            <a:r>
              <a:rPr lang="en-US" sz="1900" dirty="0">
                <a:solidFill>
                  <a:srgbClr val="FFFFFF"/>
                </a:solidFill>
              </a:rPr>
              <a:t>As a queer non-binary person from the south, living a valued life wasn’t at the top of the list of my priorities—survival was</a:t>
            </a:r>
          </a:p>
          <a:p>
            <a:pPr lvl="1"/>
            <a:r>
              <a:rPr lang="en-US" sz="1900" dirty="0">
                <a:solidFill>
                  <a:srgbClr val="FFFFFF"/>
                </a:solidFill>
              </a:rPr>
              <a:t>But I found the key to break free from survival mode &amp; into more valued living, and it was psych flex!</a:t>
            </a:r>
          </a:p>
          <a:p>
            <a:r>
              <a:rPr lang="en-US" sz="1900" dirty="0">
                <a:solidFill>
                  <a:srgbClr val="FFFFFF"/>
                </a:solidFill>
              </a:rPr>
              <a:t>Lots of research indicates that psychological flexibility is associated with greater well-being</a:t>
            </a:r>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6</a:t>
            </a:fld>
            <a:endParaRPr lang="en-US"/>
          </a:p>
        </p:txBody>
      </p:sp>
    </p:spTree>
    <p:extLst>
      <p:ext uri="{BB962C8B-B14F-4D97-AF65-F5344CB8AC3E}">
        <p14:creationId xmlns:p14="http://schemas.microsoft.com/office/powerpoint/2010/main" val="769054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45</a:t>
            </a:fld>
            <a:endParaRPr lang="en-US"/>
          </a:p>
        </p:txBody>
      </p:sp>
    </p:spTree>
    <p:extLst>
      <p:ext uri="{BB962C8B-B14F-4D97-AF65-F5344CB8AC3E}">
        <p14:creationId xmlns:p14="http://schemas.microsoft.com/office/powerpoint/2010/main" val="2539281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46</a:t>
            </a:fld>
            <a:endParaRPr lang="en-US"/>
          </a:p>
        </p:txBody>
      </p:sp>
    </p:spTree>
    <p:extLst>
      <p:ext uri="{BB962C8B-B14F-4D97-AF65-F5344CB8AC3E}">
        <p14:creationId xmlns:p14="http://schemas.microsoft.com/office/powerpoint/2010/main" val="1470933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participants in this study reported moderate levels of depression and anxiety and mild levels of stress. </a:t>
            </a:r>
          </a:p>
        </p:txBody>
      </p:sp>
      <p:sp>
        <p:nvSpPr>
          <p:cNvPr id="4" name="Slide Number Placeholder 3"/>
          <p:cNvSpPr>
            <a:spLocks noGrp="1"/>
          </p:cNvSpPr>
          <p:nvPr>
            <p:ph type="sldNum" sz="quarter" idx="5"/>
          </p:nvPr>
        </p:nvSpPr>
        <p:spPr/>
        <p:txBody>
          <a:bodyPr/>
          <a:lstStyle/>
          <a:p>
            <a:fld id="{FC372266-748B-E746-BAF2-DBA40A596542}" type="slidenum">
              <a:rPr lang="en-US" smtClean="0"/>
              <a:t>47</a:t>
            </a:fld>
            <a:endParaRPr lang="en-US"/>
          </a:p>
        </p:txBody>
      </p:sp>
    </p:spTree>
    <p:extLst>
      <p:ext uri="{BB962C8B-B14F-4D97-AF65-F5344CB8AC3E}">
        <p14:creationId xmlns:p14="http://schemas.microsoft.com/office/powerpoint/2010/main" val="252578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Multiple regression analyses revealed that lifetime discrimination was positively associated with symptoms of anxiety, depression, and stress, while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valued living was negatively associated with symptoms of anxiety, depression, and stress.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Results revealed </a:t>
            </a:r>
            <a:r>
              <a:rPr lang="en-US" sz="1200" b="1" kern="1200" dirty="0">
                <a:solidFill>
                  <a:schemeClr val="tx1"/>
                </a:solidFill>
                <a:effectLst/>
                <a:latin typeface="+mn-lt"/>
                <a:ea typeface="+mn-ea"/>
                <a:cs typeface="+mn-cs"/>
              </a:rPr>
              <a:t>no significant interaction </a:t>
            </a:r>
            <a:r>
              <a:rPr lang="en-US" sz="1200" kern="1200" dirty="0">
                <a:solidFill>
                  <a:schemeClr val="tx1"/>
                </a:solidFill>
                <a:effectLst/>
                <a:latin typeface="+mn-lt"/>
                <a:ea typeface="+mn-ea"/>
                <a:cs typeface="+mn-cs"/>
              </a:rPr>
              <a:t>between the experience of discrimination and valued living on mental health outcomes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48</a:t>
            </a:fld>
            <a:endParaRPr lang="en-US"/>
          </a:p>
        </p:txBody>
      </p:sp>
    </p:spTree>
    <p:extLst>
      <p:ext uri="{BB962C8B-B14F-4D97-AF65-F5344CB8AC3E}">
        <p14:creationId xmlns:p14="http://schemas.microsoft.com/office/powerpoint/2010/main" val="1165100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present study sought to add to the literature by conducting a </a:t>
            </a:r>
            <a:r>
              <a:rPr lang="en-US" b="1" dirty="0"/>
              <a:t>preliminary exploration </a:t>
            </a:r>
            <a:r>
              <a:rPr lang="en-US" dirty="0"/>
              <a:t>of relationships between discrimination, valued-living, and mental health outcomes among GSMI’s. Participants in this study reported </a:t>
            </a:r>
            <a:r>
              <a:rPr lang="en-US" b="1" dirty="0"/>
              <a:t>moderate </a:t>
            </a:r>
            <a:r>
              <a:rPr lang="en-US" dirty="0"/>
              <a:t>levels of depression and anxiety and mild levels of stress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hypothesized, the experience of </a:t>
            </a:r>
            <a:r>
              <a:rPr lang="en-US" b="1" dirty="0"/>
              <a:t>discrimination </a:t>
            </a:r>
            <a:r>
              <a:rPr lang="en-US" dirty="0"/>
              <a:t>was associated with poorer mental health outcomes while engagement in </a:t>
            </a:r>
            <a:r>
              <a:rPr lang="en-US" b="1" dirty="0"/>
              <a:t>valued living </a:t>
            </a:r>
            <a:r>
              <a:rPr lang="en-US" dirty="0"/>
              <a:t>was associated with better mental health outcomes. </a:t>
            </a:r>
            <a:r>
              <a:rPr lang="en-US" sz="1200" b="0" i="0" kern="1200" dirty="0">
                <a:solidFill>
                  <a:schemeClr val="tx1"/>
                </a:solidFill>
                <a:effectLst/>
                <a:latin typeface="+mn-lt"/>
                <a:ea typeface="+mn-ea"/>
                <a:cs typeface="+mn-cs"/>
              </a:rPr>
              <a:t>These findings are </a:t>
            </a:r>
            <a:r>
              <a:rPr lang="en-US" sz="1200" b="1" i="0" kern="1200" dirty="0">
                <a:solidFill>
                  <a:schemeClr val="tx1"/>
                </a:solidFill>
                <a:effectLst/>
                <a:latin typeface="+mn-lt"/>
                <a:ea typeface="+mn-ea"/>
                <a:cs typeface="+mn-cs"/>
              </a:rPr>
              <a:t>consistent with research </a:t>
            </a:r>
            <a:r>
              <a:rPr lang="en-US" sz="1200" b="0" i="0" kern="1200" dirty="0">
                <a:solidFill>
                  <a:schemeClr val="tx1"/>
                </a:solidFill>
                <a:effectLst/>
                <a:latin typeface="+mn-lt"/>
                <a:ea typeface="+mn-ea"/>
                <a:cs typeface="+mn-cs"/>
              </a:rPr>
              <a:t>suggesting that values-based interventions have been associated with significant reduction in anxiety and depressive symptoms and point to the potential benefit for these interventions in GSMI populations.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counter to our hypothesis, valued living </a:t>
            </a:r>
            <a:r>
              <a:rPr lang="en-US" b="1" dirty="0"/>
              <a:t>did not moderate </a:t>
            </a:r>
            <a:r>
              <a:rPr lang="en-US" dirty="0"/>
              <a:t>associations between the experience of discrimination and mental health outcomes.  While further research is needed to better understand the role of values-based living in the context of ongoing discrimination, the present study suggests that engagement in </a:t>
            </a:r>
            <a:r>
              <a:rPr lang="en-US" b="1" dirty="0"/>
              <a:t>valued living is not enough to buffer against the adverse experiences of discrimination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eradication of discrimination against GSMI’s on a societal level is imperative, identifying practices that may reduce an individual’s mental health concerns in the face of on-going discrimination represents and important step for the field. </a:t>
            </a:r>
          </a:p>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49</a:t>
            </a:fld>
            <a:endParaRPr lang="en-US"/>
          </a:p>
        </p:txBody>
      </p:sp>
    </p:spTree>
    <p:extLst>
      <p:ext uri="{BB962C8B-B14F-4D97-AF65-F5344CB8AC3E}">
        <p14:creationId xmlns:p14="http://schemas.microsoft.com/office/powerpoint/2010/main" val="2984399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Notably, GSMIs may experience </a:t>
            </a:r>
            <a:r>
              <a:rPr lang="en-US" b="1" dirty="0"/>
              <a:t>more barriers </a:t>
            </a:r>
            <a:r>
              <a:rPr lang="en-US" dirty="0"/>
              <a:t>than non-GSMIs in pursuing values and in benefiting from values-based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previously mentioned, GSMIs tend to experience </a:t>
            </a:r>
            <a:r>
              <a:rPr lang="en-US" b="1" dirty="0"/>
              <a:t>increased mental health concerns </a:t>
            </a:r>
            <a:r>
              <a:rPr lang="en-US" dirty="0"/>
              <a:t>when compared with non-GSMI individuals and higher levels of mental health concerns have been associated with more difficulty engaging in valued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(and very importantly) the increased mental health concerns experienced by GSMIs may be exceptionally difficult to intervene on, to the extent that they are </a:t>
            </a:r>
            <a:r>
              <a:rPr lang="en-US" b="1" dirty="0"/>
              <a:t>attributable to GSMI-related stigma and discrimination</a:t>
            </a:r>
            <a:r>
              <a:rPr lang="en-US" dirty="0"/>
              <a:t>.</a:t>
            </a:r>
          </a:p>
          <a:p>
            <a:endParaRPr lang="en-US" dirty="0"/>
          </a:p>
          <a:p>
            <a:r>
              <a:rPr lang="en-US" dirty="0"/>
              <a:t>At the same time, research examining the role of meaning in life, a construct related to values and valued living, found that for LBG individuals, the presence of meaning buffered the against the negative psychological impacts of heteronormative discrimination. </a:t>
            </a:r>
          </a:p>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50</a:t>
            </a:fld>
            <a:endParaRPr lang="en-US"/>
          </a:p>
        </p:txBody>
      </p:sp>
    </p:spTree>
    <p:extLst>
      <p:ext uri="{BB962C8B-B14F-4D97-AF65-F5344CB8AC3E}">
        <p14:creationId xmlns:p14="http://schemas.microsoft.com/office/powerpoint/2010/main" val="25131703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interventions aimed at fostering valued-living may help </a:t>
            </a:r>
            <a:r>
              <a:rPr lang="en-US" b="1" dirty="0"/>
              <a:t>promote positive mental health outcomes</a:t>
            </a:r>
            <a:r>
              <a:rPr lang="en-US" dirty="0"/>
              <a:t>, they may not buffer against the negative psychological impacts of discrimination in GSMIs. When exploring values and valued-living, it is imperative to </a:t>
            </a:r>
            <a:r>
              <a:rPr lang="en-US" b="1" dirty="0"/>
              <a:t>consider discriminatory experiences that GSMI’s may experience and their impact on mental health outcomes as well as how these experiences may hinder an individuals' ability to engage in valued behavior</a:t>
            </a:r>
            <a:r>
              <a:rPr lang="en-US" dirty="0"/>
              <a:t>. </a:t>
            </a:r>
          </a:p>
        </p:txBody>
      </p:sp>
      <p:sp>
        <p:nvSpPr>
          <p:cNvPr id="4" name="Slide Number Placeholder 3"/>
          <p:cNvSpPr>
            <a:spLocks noGrp="1"/>
          </p:cNvSpPr>
          <p:nvPr>
            <p:ph type="sldNum" sz="quarter" idx="5"/>
          </p:nvPr>
        </p:nvSpPr>
        <p:spPr/>
        <p:txBody>
          <a:bodyPr/>
          <a:lstStyle/>
          <a:p>
            <a:fld id="{FC372266-748B-E746-BAF2-DBA40A596542}" type="slidenum">
              <a:rPr lang="en-US" smtClean="0"/>
              <a:t>51</a:t>
            </a:fld>
            <a:endParaRPr lang="en-US"/>
          </a:p>
        </p:txBody>
      </p:sp>
    </p:spTree>
    <p:extLst>
      <p:ext uri="{BB962C8B-B14F-4D97-AF65-F5344CB8AC3E}">
        <p14:creationId xmlns:p14="http://schemas.microsoft.com/office/powerpoint/2010/main" val="3445541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372266-748B-E746-BAF2-DBA40A596542}" type="slidenum">
              <a:rPr lang="en-US" smtClean="0"/>
              <a:t>53</a:t>
            </a:fld>
            <a:endParaRPr lang="en-US"/>
          </a:p>
        </p:txBody>
      </p:sp>
    </p:spTree>
    <p:extLst>
      <p:ext uri="{BB962C8B-B14F-4D97-AF65-F5344CB8AC3E}">
        <p14:creationId xmlns:p14="http://schemas.microsoft.com/office/powerpoint/2010/main" val="860380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54</a:t>
            </a:fld>
            <a:endParaRPr lang="en-US"/>
          </a:p>
        </p:txBody>
      </p:sp>
    </p:spTree>
    <p:extLst>
      <p:ext uri="{BB962C8B-B14F-4D97-AF65-F5344CB8AC3E}">
        <p14:creationId xmlns:p14="http://schemas.microsoft.com/office/powerpoint/2010/main" val="2870183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Thank you Janani; that was </a:t>
            </a:r>
            <a:r>
              <a:rPr lang="en-US" sz="1800" i="0" dirty="0">
                <a:effectLst/>
                <a:latin typeface="Arial" panose="020B0604020202020204" pitchFamily="34" charset="0"/>
                <a:ea typeface="Arial" panose="020B0604020202020204" pitchFamily="34" charset="0"/>
              </a:rPr>
              <a:t>compelling.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Now I’d like to introduce you to our discussant, Dr. Yash </a:t>
            </a:r>
            <a:r>
              <a:rPr lang="en-US" sz="1800" dirty="0" err="1">
                <a:effectLst/>
                <a:latin typeface="Arial" panose="020B0604020202020204" pitchFamily="34" charset="0"/>
                <a:ea typeface="Arial" panose="020B0604020202020204" pitchFamily="34" charset="0"/>
              </a:rPr>
              <a:t>Bhambani</a:t>
            </a:r>
            <a:r>
              <a:rPr lang="en-US" sz="1800" dirty="0">
                <a:effectLst/>
                <a:latin typeface="Arial" panose="020B0604020202020204" pitchFamily="34" charset="0"/>
                <a:ea typeface="Arial" panose="020B0604020202020204" pitchFamily="34" charset="0"/>
              </a:rPr>
              <a:t>, a psychologist from </a:t>
            </a:r>
            <a:r>
              <a:rPr lang="en-US" sz="1800" dirty="0" err="1">
                <a:effectLst/>
                <a:latin typeface="Arial" panose="020B0604020202020204" pitchFamily="34" charset="0"/>
                <a:ea typeface="Arial" panose="020B0604020202020204" pitchFamily="34" charset="0"/>
              </a:rPr>
              <a:t>Montifiori</a:t>
            </a:r>
            <a:r>
              <a:rPr lang="en-US" sz="1800" dirty="0">
                <a:effectLst/>
                <a:latin typeface="Arial" panose="020B0604020202020204" pitchFamily="34" charset="0"/>
                <a:ea typeface="Arial" panose="020B0604020202020204" pitchFamily="34" charset="0"/>
              </a:rPr>
              <a:t> Medical Center a the Albert Einstein College of Medicine.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He has extensive experience using ACT with those experiencing marginalization and I look forward to hearing his thoughts on the papers we’ve heard here. </a:t>
            </a:r>
          </a:p>
          <a:p>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55</a:t>
            </a:fld>
            <a:endParaRPr lang="en-US"/>
          </a:p>
        </p:txBody>
      </p:sp>
    </p:spTree>
    <p:extLst>
      <p:ext uri="{BB962C8B-B14F-4D97-AF65-F5344CB8AC3E}">
        <p14:creationId xmlns:p14="http://schemas.microsoft.com/office/powerpoint/2010/main" val="94646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GSMI as a term &amp; Initial working hypotheses*</a:t>
            </a:r>
          </a:p>
          <a:p>
            <a:endParaRPr lang="en-US" dirty="0"/>
          </a:p>
          <a:p>
            <a:r>
              <a:rPr lang="en-US" sz="1200" dirty="0"/>
              <a:t>Now I'll introduce you to some terms we use to describe our community: GSMI --&gt; gender and sexual minoritized individuals aka LGBTQ+ community; SMIs are those who do not identify as exclusively straight; GMIs are those who fall under the umbrella of trans and non-binary gender</a:t>
            </a:r>
          </a:p>
          <a:p>
            <a:endParaRPr lang="en-US" sz="1200" dirty="0"/>
          </a:p>
          <a:p>
            <a:r>
              <a:rPr lang="en-US" sz="1200" dirty="0"/>
              <a:t>Since GSMIs tend to be more fluid in gender expression and sexual identity, we thought that they might be more psychologically flexible</a:t>
            </a:r>
          </a:p>
          <a:p>
            <a:r>
              <a:rPr lang="en-US" sz="1200" dirty="0"/>
              <a:t>Additionally, since PF seems to be about persisting in the face of adversity </a:t>
            </a:r>
            <a:r>
              <a:rPr lang="en-US" sz="1200" dirty="0">
                <a:sym typeface="Wingdings" pitchFamily="2" charset="2"/>
              </a:rPr>
              <a:t> GSMIs may have greater PF (since they tend to face oppressive contexts)</a:t>
            </a:r>
            <a:endParaRPr lang="en-US" sz="1200" dirty="0"/>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7</a:t>
            </a:fld>
            <a:endParaRPr lang="en-US"/>
          </a:p>
        </p:txBody>
      </p:sp>
    </p:spTree>
    <p:extLst>
      <p:ext uri="{BB962C8B-B14F-4D97-AF65-F5344CB8AC3E}">
        <p14:creationId xmlns:p14="http://schemas.microsoft.com/office/powerpoint/2010/main" val="1032241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Thank you Yash!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Now that we’ve heard all of our presentations and a great discussion tying these together, it’s time for Q &amp; A.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Does anyone have any questions for our presenters or discussants?</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r>
              <a:rPr lang="en-US" sz="1800" dirty="0">
                <a:effectLst/>
                <a:latin typeface="Arial" panose="020B0604020202020204" pitchFamily="34" charset="0"/>
                <a:ea typeface="Arial" panose="020B0604020202020204" pitchFamily="34" charset="0"/>
              </a:rPr>
              <a:t>Thank you all so much for your time and attention, and for choosing to be here with us today. </a:t>
            </a:r>
          </a:p>
          <a:p>
            <a:endParaRPr lang="en-US"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If you would like to discuss these talks with any of our presenters please feel free to come up and chat. Enjoy the next few days of the conference!</a:t>
            </a:r>
            <a:endParaRPr lang="en-US" dirty="0"/>
          </a:p>
        </p:txBody>
      </p:sp>
      <p:sp>
        <p:nvSpPr>
          <p:cNvPr id="4" name="Slide Number Placeholder 3"/>
          <p:cNvSpPr>
            <a:spLocks noGrp="1"/>
          </p:cNvSpPr>
          <p:nvPr>
            <p:ph type="sldNum" sz="quarter" idx="5"/>
          </p:nvPr>
        </p:nvSpPr>
        <p:spPr/>
        <p:txBody>
          <a:bodyPr/>
          <a:lstStyle/>
          <a:p>
            <a:fld id="{5A9B2C62-FE30-453D-946B-754E9E42C845}" type="slidenum">
              <a:rPr lang="en-US" smtClean="0"/>
              <a:t>56</a:t>
            </a:fld>
            <a:endParaRPr lang="en-US"/>
          </a:p>
        </p:txBody>
      </p:sp>
    </p:spTree>
    <p:extLst>
      <p:ext uri="{BB962C8B-B14F-4D97-AF65-F5344CB8AC3E}">
        <p14:creationId xmlns:p14="http://schemas.microsoft.com/office/powerpoint/2010/main" val="239064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then we realized…*</a:t>
            </a:r>
          </a:p>
          <a:p>
            <a:endParaRPr lang="en-US" dirty="0"/>
          </a:p>
          <a:p>
            <a:r>
              <a:rPr lang="en-US" sz="1200" dirty="0"/>
              <a:t>PF is very much context-dependent</a:t>
            </a:r>
          </a:p>
          <a:p>
            <a:r>
              <a:rPr lang="en-US" sz="1200" dirty="0"/>
              <a:t>As we were analyzing the data, 2016 election –Trump was elected &amp; it felt like we move backwards by 50 years in terms of GSMI progress</a:t>
            </a:r>
          </a:p>
          <a:p>
            <a:r>
              <a:rPr lang="en-US" sz="1200" dirty="0"/>
              <a:t>Increases in hate crimes across minoritized communities post-election</a:t>
            </a:r>
          </a:p>
          <a:p>
            <a:r>
              <a:rPr lang="en-US" sz="1200" dirty="0"/>
              <a:t>Bathroom policing</a:t>
            </a:r>
          </a:p>
          <a:p>
            <a:r>
              <a:rPr lang="en-US" sz="1200" dirty="0"/>
              <a:t>Trans bans in military</a:t>
            </a:r>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8</a:t>
            </a:fld>
            <a:endParaRPr lang="en-US"/>
          </a:p>
        </p:txBody>
      </p:sp>
    </p:spTree>
    <p:extLst>
      <p:ext uri="{BB962C8B-B14F-4D97-AF65-F5344CB8AC3E}">
        <p14:creationId xmlns:p14="http://schemas.microsoft.com/office/powerpoint/2010/main" val="397703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end up with…</a:t>
            </a:r>
          </a:p>
          <a:p>
            <a:endParaRPr lang="en-US" dirty="0"/>
          </a:p>
          <a:p>
            <a:r>
              <a:rPr lang="en-US" dirty="0"/>
              <a:t>Literature points to possible reasons for lower PF (oppression, rejection, discrimination, stigma, etc.)</a:t>
            </a:r>
            <a:endParaRPr lang="en-US" dirty="0">
              <a:sym typeface="Wingdings" pitchFamily="2" charset="2"/>
            </a:endParaRPr>
          </a:p>
          <a:p>
            <a:r>
              <a:rPr lang="en-US" dirty="0">
                <a:sym typeface="Wingdings" pitchFamily="2" charset="2"/>
              </a:rPr>
              <a:t>Constantly battling these oppressive contexts requires energy and valuable resources. </a:t>
            </a:r>
          </a:p>
          <a:p>
            <a:r>
              <a:rPr lang="en-US" dirty="0">
                <a:sym typeface="Wingdings" pitchFamily="2" charset="2"/>
              </a:rPr>
              <a:t>In this protective state, our toolkit to handle life’s stressors can become increasingly rigid and narrow, leading to avoidance of any possible negative interaction (like discrimination), which could then lead to a general experiential avoidance that makes it difficult to achieve valued living</a:t>
            </a:r>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9</a:t>
            </a:fld>
            <a:endParaRPr lang="en-US"/>
          </a:p>
        </p:txBody>
      </p:sp>
    </p:spTree>
    <p:extLst>
      <p:ext uri="{BB962C8B-B14F-4D97-AF65-F5344CB8AC3E}">
        <p14:creationId xmlns:p14="http://schemas.microsoft.com/office/powerpoint/2010/main" val="390681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*Rationale for current study*</a:t>
            </a:r>
          </a:p>
          <a:p>
            <a:endParaRPr lang="en-US" dirty="0"/>
          </a:p>
          <a:p>
            <a:r>
              <a:rPr lang="en-US" sz="2400" dirty="0"/>
              <a:t>We know that PF is important for well-being, maybe especially important for GSMIs, since it may help them achieve valued living while navigating oppressive contexts. </a:t>
            </a:r>
          </a:p>
          <a:p>
            <a:r>
              <a:rPr lang="en-US" sz="2400" dirty="0"/>
              <a:t>But there is little research looking at PF within the GSMI community and how they might compare to their cisgender straight counterparts. </a:t>
            </a:r>
          </a:p>
          <a:p>
            <a:pPr lvl="1"/>
            <a:r>
              <a:rPr lang="en-US" sz="2000" dirty="0"/>
              <a:t>In fact, there is only one existing study that’s previously done this, and they only examined the experiences of gay cisgender men and straight cisgender men (Matos et al., 2017) </a:t>
            </a:r>
            <a:r>
              <a:rPr lang="en-US" sz="2000" dirty="0">
                <a:sym typeface="Wingdings" pitchFamily="2" charset="2"/>
              </a:rPr>
              <a:t> consistent w/ hypotheses</a:t>
            </a:r>
            <a:endParaRPr lang="en-US" sz="2000" dirty="0"/>
          </a:p>
          <a:p>
            <a:endParaRPr lang="en-US" dirty="0"/>
          </a:p>
        </p:txBody>
      </p:sp>
      <p:sp>
        <p:nvSpPr>
          <p:cNvPr id="4" name="Slide Number Placeholder 3"/>
          <p:cNvSpPr>
            <a:spLocks noGrp="1"/>
          </p:cNvSpPr>
          <p:nvPr>
            <p:ph type="sldNum" sz="quarter" idx="5"/>
          </p:nvPr>
        </p:nvSpPr>
        <p:spPr/>
        <p:txBody>
          <a:bodyPr/>
          <a:lstStyle/>
          <a:p>
            <a:fld id="{7137B072-1DA0-F44F-B252-4DF14EEC2ED5}" type="slidenum">
              <a:rPr lang="en-US" smtClean="0"/>
              <a:t>10</a:t>
            </a:fld>
            <a:endParaRPr lang="en-US"/>
          </a:p>
        </p:txBody>
      </p:sp>
    </p:spTree>
    <p:extLst>
      <p:ext uri="{BB962C8B-B14F-4D97-AF65-F5344CB8AC3E}">
        <p14:creationId xmlns:p14="http://schemas.microsoft.com/office/powerpoint/2010/main" val="104949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B734B-B7E5-744A-8BB4-438E33E3DB41}" type="slidenum">
              <a:rPr lang="en-US" smtClean="0"/>
              <a:t>11</a:t>
            </a:fld>
            <a:endParaRPr lang="en-US"/>
          </a:p>
        </p:txBody>
      </p:sp>
    </p:spTree>
    <p:extLst>
      <p:ext uri="{BB962C8B-B14F-4D97-AF65-F5344CB8AC3E}">
        <p14:creationId xmlns:p14="http://schemas.microsoft.com/office/powerpoint/2010/main" val="36823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6/15/2022</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6/15/2022</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6/15/2022</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057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6/15/2022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984755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49931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6/15/2022</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6/15/2022</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6/15/2022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6/15/2022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6/15/2022</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6/15/2022</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6/15/2022</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6/15/2022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 id="2147483661" r:id="rId13"/>
    <p:sldLayoutId id="2147483664" r:id="rId14"/>
    <p:sldLayoutId id="2147483665"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7.jpeg"/><Relationship Id="rId7"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037/cou0000371" TargetMode="External"/><Relationship Id="rId2" Type="http://schemas.openxmlformats.org/officeDocument/2006/relationships/hyperlink" Target="https://doi.org/10.1186/1471-244X-8-70" TargetMode="External"/><Relationship Id="rId1" Type="http://schemas.openxmlformats.org/officeDocument/2006/relationships/slideLayout" Target="../slideLayouts/slideLayout14.xml"/><Relationship Id="rId5" Type="http://schemas.openxmlformats.org/officeDocument/2006/relationships/hyperlink" Target="https://doi.org/10.1016/j.cpr.2018.03.003" TargetMode="External"/><Relationship Id="rId4" Type="http://schemas.openxmlformats.org/officeDocument/2006/relationships/hyperlink" Target="https://doi.org/10.1037/0022-3514.76.1.114"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chart" Target="../charts/char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914512" y="876299"/>
            <a:ext cx="10286887" cy="2242441"/>
          </a:xfrm>
        </p:spPr>
        <p:txBody>
          <a:bodyPr>
            <a:noAutofit/>
          </a:bodyPr>
          <a:lstStyle/>
          <a:p>
            <a:pPr algn="ctr"/>
            <a:r>
              <a:rPr lang="en-US" sz="5000" dirty="0">
                <a:solidFill>
                  <a:schemeClr val="tx2"/>
                </a:solidFill>
              </a:rPr>
              <a:t>In Pursuit of Universal Wellbeing: Psychological Flexibility and Gender and Sexual Minoritized Individuals</a:t>
            </a:r>
            <a:br>
              <a:rPr lang="en-US" sz="5000" dirty="0">
                <a:effectLst/>
                <a:latin typeface="Arial" panose="020B0604020202020204" pitchFamily="34" charset="0"/>
                <a:ea typeface="Arial" panose="020B0604020202020204" pitchFamily="34" charset="0"/>
              </a:rPr>
            </a:br>
            <a:endParaRPr lang="en-US" sz="5000" dirty="0"/>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084580" y="4351747"/>
            <a:ext cx="3222058" cy="964620"/>
          </a:xfrm>
        </p:spPr>
        <p:txBody>
          <a:bodyPr/>
          <a:lstStyle/>
          <a:p>
            <a:pPr>
              <a:lnSpc>
                <a:spcPct val="100000"/>
              </a:lnSpc>
            </a:pPr>
            <a:r>
              <a:rPr lang="en-US" dirty="0" err="1"/>
              <a:t>Jcriddle</a:t>
            </a:r>
            <a:endParaRPr lang="en-US" dirty="0"/>
          </a:p>
          <a:p>
            <a:pPr>
              <a:lnSpc>
                <a:spcPct val="100000"/>
              </a:lnSpc>
            </a:pPr>
            <a:r>
              <a:rPr lang="en-US" dirty="0" err="1"/>
              <a:t>LaGriff</a:t>
            </a:r>
            <a:r>
              <a:rPr lang="en-US" dirty="0"/>
              <a:t>, M.S.</a:t>
            </a:r>
          </a:p>
          <a:p>
            <a:pPr>
              <a:lnSpc>
                <a:spcPct val="100000"/>
              </a:lnSpc>
            </a:pPr>
            <a:r>
              <a:rPr lang="en-US" dirty="0"/>
              <a:t>Anna Larson, M.S.</a:t>
            </a:r>
          </a:p>
          <a:p>
            <a:pPr>
              <a:lnSpc>
                <a:spcPct val="100000"/>
              </a:lnSpc>
            </a:pPr>
            <a:r>
              <a:rPr lang="en-US" dirty="0"/>
              <a:t>Rebecca Browne, M.S.</a:t>
            </a:r>
          </a:p>
          <a:p>
            <a:pPr>
              <a:lnSpc>
                <a:spcPct val="100000"/>
              </a:lnSpc>
            </a:pPr>
            <a:r>
              <a:rPr lang="en-US" dirty="0"/>
              <a:t>Janani Vaidya, M.S., BCBA</a:t>
            </a:r>
          </a:p>
          <a:p>
            <a:pPr>
              <a:lnSpc>
                <a:spcPct val="100000"/>
              </a:lnSpc>
            </a:pPr>
            <a:r>
              <a:rPr lang="en-US" dirty="0"/>
              <a:t>Yash Bhambhani, Ph.D.</a:t>
            </a:r>
          </a:p>
          <a:p>
            <a:pPr>
              <a:lnSpc>
                <a:spcPct val="100000"/>
              </a:lnSpc>
            </a:pPr>
            <a:endParaRPr 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9E3D-E376-B417-2F15-ACF376368B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5A8A6C-AD04-BA18-9FB2-4CF06324D34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E0FAC70-C3F8-CC93-3856-7ECA235D5CE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562" r="15216"/>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6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wallpaper 3840x2400 starry sky, boat, reflection, sail, night 4k  ultra hd 16:10 hd background">
            <a:extLst>
              <a:ext uri="{FF2B5EF4-FFF2-40B4-BE49-F238E27FC236}">
                <a16:creationId xmlns:a16="http://schemas.microsoft.com/office/drawing/2014/main" id="{343EDF96-E599-9148-8E15-E77060648FC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D37A34-7BB7-1B43-8806-BACD128F4DB4}"/>
              </a:ext>
            </a:extLst>
          </p:cNvPr>
          <p:cNvSpPr txBox="1"/>
          <p:nvPr/>
        </p:nvSpPr>
        <p:spPr>
          <a:xfrm>
            <a:off x="4501341" y="1926228"/>
            <a:ext cx="7690659" cy="1200329"/>
          </a:xfrm>
          <a:prstGeom prst="rect">
            <a:avLst/>
          </a:prstGeom>
          <a:noFill/>
        </p:spPr>
        <p:txBody>
          <a:bodyPr wrap="square" rtlCol="0">
            <a:spAutoFit/>
          </a:bodyPr>
          <a:lstStyle/>
          <a:p>
            <a:r>
              <a:rPr lang="en-US" sz="2400" b="1" dirty="0">
                <a:solidFill>
                  <a:schemeClr val="bg1"/>
                </a:solidFill>
              </a:rPr>
              <a:t>1. GSMIs will have higher psychological inflexibility and cognitive fusion than cisgender heterosexual individuals.</a:t>
            </a:r>
          </a:p>
        </p:txBody>
      </p:sp>
      <p:sp>
        <p:nvSpPr>
          <p:cNvPr id="5" name="TextBox 4">
            <a:extLst>
              <a:ext uri="{FF2B5EF4-FFF2-40B4-BE49-F238E27FC236}">
                <a16:creationId xmlns:a16="http://schemas.microsoft.com/office/drawing/2014/main" id="{2B69A480-1D79-6246-871C-58010E543281}"/>
              </a:ext>
            </a:extLst>
          </p:cNvPr>
          <p:cNvSpPr txBox="1"/>
          <p:nvPr/>
        </p:nvSpPr>
        <p:spPr>
          <a:xfrm>
            <a:off x="4500331" y="3331811"/>
            <a:ext cx="7690639" cy="830997"/>
          </a:xfrm>
          <a:prstGeom prst="rect">
            <a:avLst/>
          </a:prstGeom>
          <a:noFill/>
        </p:spPr>
        <p:txBody>
          <a:bodyPr wrap="square" rtlCol="0">
            <a:spAutoFit/>
          </a:bodyPr>
          <a:lstStyle/>
          <a:p>
            <a:r>
              <a:rPr lang="en-US" sz="2400" b="1" dirty="0">
                <a:solidFill>
                  <a:schemeClr val="bg1"/>
                </a:solidFill>
              </a:rPr>
              <a:t>2. SMIs will have higher P(i)F and CF than heterosexual individuals.</a:t>
            </a:r>
          </a:p>
        </p:txBody>
      </p:sp>
      <p:sp>
        <p:nvSpPr>
          <p:cNvPr id="9" name="TextBox 8">
            <a:extLst>
              <a:ext uri="{FF2B5EF4-FFF2-40B4-BE49-F238E27FC236}">
                <a16:creationId xmlns:a16="http://schemas.microsoft.com/office/drawing/2014/main" id="{9D03D4D6-8CD0-D342-AC8F-C9ABD3DF0D95}"/>
              </a:ext>
            </a:extLst>
          </p:cNvPr>
          <p:cNvSpPr txBox="1"/>
          <p:nvPr/>
        </p:nvSpPr>
        <p:spPr>
          <a:xfrm>
            <a:off x="4500330" y="4679406"/>
            <a:ext cx="7690639" cy="830997"/>
          </a:xfrm>
          <a:prstGeom prst="rect">
            <a:avLst/>
          </a:prstGeom>
          <a:noFill/>
        </p:spPr>
        <p:txBody>
          <a:bodyPr wrap="square" rtlCol="0">
            <a:spAutoFit/>
          </a:bodyPr>
          <a:lstStyle/>
          <a:p>
            <a:r>
              <a:rPr lang="en-US" sz="2400" b="1" dirty="0">
                <a:solidFill>
                  <a:schemeClr val="bg1"/>
                </a:solidFill>
              </a:rPr>
              <a:t>3. GMIs will have higher P(</a:t>
            </a:r>
            <a:r>
              <a:rPr lang="en-US" sz="2400" b="1" dirty="0" err="1">
                <a:solidFill>
                  <a:schemeClr val="bg1"/>
                </a:solidFill>
              </a:rPr>
              <a:t>i</a:t>
            </a:r>
            <a:r>
              <a:rPr lang="en-US" sz="2400" b="1" dirty="0">
                <a:solidFill>
                  <a:schemeClr val="bg1"/>
                </a:solidFill>
              </a:rPr>
              <a:t>)F and CF than cisgender individuals.</a:t>
            </a:r>
          </a:p>
        </p:txBody>
      </p:sp>
      <p:sp>
        <p:nvSpPr>
          <p:cNvPr id="3" name="TextBox 2">
            <a:extLst>
              <a:ext uri="{FF2B5EF4-FFF2-40B4-BE49-F238E27FC236}">
                <a16:creationId xmlns:a16="http://schemas.microsoft.com/office/drawing/2014/main" id="{4F4ECD74-F589-8D44-AD5E-D32E117A5252}"/>
              </a:ext>
            </a:extLst>
          </p:cNvPr>
          <p:cNvSpPr txBox="1"/>
          <p:nvPr/>
        </p:nvSpPr>
        <p:spPr>
          <a:xfrm>
            <a:off x="4500331" y="729615"/>
            <a:ext cx="3579826" cy="769441"/>
          </a:xfrm>
          <a:prstGeom prst="rect">
            <a:avLst/>
          </a:prstGeom>
          <a:noFill/>
        </p:spPr>
        <p:txBody>
          <a:bodyPr wrap="none" rtlCol="0">
            <a:spAutoFit/>
          </a:bodyPr>
          <a:lstStyle/>
          <a:p>
            <a:r>
              <a:rPr lang="en-US" sz="4400" b="1" dirty="0">
                <a:solidFill>
                  <a:schemeClr val="bg1"/>
                </a:solidFill>
                <a:latin typeface="Century Schoolbook" panose="02040604050505020304" pitchFamily="18" charset="0"/>
              </a:rPr>
              <a:t>Hypotheses</a:t>
            </a:r>
          </a:p>
        </p:txBody>
      </p:sp>
    </p:spTree>
    <p:extLst>
      <p:ext uri="{BB962C8B-B14F-4D97-AF65-F5344CB8AC3E}">
        <p14:creationId xmlns:p14="http://schemas.microsoft.com/office/powerpoint/2010/main" val="184028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wallpaper 3840x2400 starry sky, boat, reflection, sail, night 4k  ultra hd 16:10 hd background">
            <a:extLst>
              <a:ext uri="{FF2B5EF4-FFF2-40B4-BE49-F238E27FC236}">
                <a16:creationId xmlns:a16="http://schemas.microsoft.com/office/drawing/2014/main" id="{343EDF96-E599-9148-8E15-E77060648FC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E33EE1-6177-7448-BF1A-14471F350027}"/>
              </a:ext>
            </a:extLst>
          </p:cNvPr>
          <p:cNvSpPr>
            <a:spLocks noGrp="1"/>
          </p:cNvSpPr>
          <p:nvPr>
            <p:ph type="title"/>
          </p:nvPr>
        </p:nvSpPr>
        <p:spPr>
          <a:xfrm>
            <a:off x="3733304" y="435908"/>
            <a:ext cx="4725387" cy="1163638"/>
          </a:xfrm>
        </p:spPr>
        <p:txBody>
          <a:bodyPr vert="horz" lIns="91440" tIns="45720" rIns="91440" bIns="45720" rtlCol="0" anchor="b">
            <a:normAutofit/>
          </a:bodyPr>
          <a:lstStyle/>
          <a:p>
            <a:pPr algn="ctr"/>
            <a:r>
              <a:rPr lang="en-US" sz="5400" b="1" i="0" kern="1200" cap="all" baseline="0" dirty="0">
                <a:solidFill>
                  <a:schemeClr val="bg2"/>
                </a:solidFill>
                <a:latin typeface="+mj-lt"/>
                <a:ea typeface="+mj-ea"/>
                <a:cs typeface="+mj-cs"/>
              </a:rPr>
              <a:t>Measures</a:t>
            </a:r>
          </a:p>
        </p:txBody>
      </p:sp>
      <p:sp>
        <p:nvSpPr>
          <p:cNvPr id="4" name="TextBox 3">
            <a:extLst>
              <a:ext uri="{FF2B5EF4-FFF2-40B4-BE49-F238E27FC236}">
                <a16:creationId xmlns:a16="http://schemas.microsoft.com/office/drawing/2014/main" id="{82D37A34-7BB7-1B43-8806-BACD128F4DB4}"/>
              </a:ext>
            </a:extLst>
          </p:cNvPr>
          <p:cNvSpPr txBox="1"/>
          <p:nvPr/>
        </p:nvSpPr>
        <p:spPr>
          <a:xfrm>
            <a:off x="3845326" y="1937191"/>
            <a:ext cx="4501341" cy="461665"/>
          </a:xfrm>
          <a:prstGeom prst="rect">
            <a:avLst/>
          </a:prstGeom>
          <a:noFill/>
        </p:spPr>
        <p:txBody>
          <a:bodyPr wrap="square" rtlCol="0">
            <a:spAutoFit/>
          </a:bodyPr>
          <a:lstStyle/>
          <a:p>
            <a:pPr algn="ctr"/>
            <a:r>
              <a:rPr lang="en-US" sz="2400" b="1" dirty="0">
                <a:solidFill>
                  <a:schemeClr val="bg2"/>
                </a:solidFill>
              </a:rPr>
              <a:t>Demographic Questionnaire</a:t>
            </a:r>
          </a:p>
        </p:txBody>
      </p:sp>
      <p:sp>
        <p:nvSpPr>
          <p:cNvPr id="5" name="TextBox 4">
            <a:extLst>
              <a:ext uri="{FF2B5EF4-FFF2-40B4-BE49-F238E27FC236}">
                <a16:creationId xmlns:a16="http://schemas.microsoft.com/office/drawing/2014/main" id="{2B69A480-1D79-6246-871C-58010E543281}"/>
              </a:ext>
            </a:extLst>
          </p:cNvPr>
          <p:cNvSpPr txBox="1"/>
          <p:nvPr/>
        </p:nvSpPr>
        <p:spPr>
          <a:xfrm>
            <a:off x="2793017" y="3198167"/>
            <a:ext cx="6764984" cy="461665"/>
          </a:xfrm>
          <a:prstGeom prst="rect">
            <a:avLst/>
          </a:prstGeom>
          <a:noFill/>
        </p:spPr>
        <p:txBody>
          <a:bodyPr wrap="square" rtlCol="0">
            <a:spAutoFit/>
          </a:bodyPr>
          <a:lstStyle/>
          <a:p>
            <a:pPr algn="ctr"/>
            <a:r>
              <a:rPr lang="en-US" sz="2400" b="1" dirty="0">
                <a:solidFill>
                  <a:schemeClr val="bg2"/>
                </a:solidFill>
              </a:rPr>
              <a:t>Acceptance &amp; Action Questionnaire (AAQ-II)</a:t>
            </a:r>
          </a:p>
        </p:txBody>
      </p:sp>
      <p:sp>
        <p:nvSpPr>
          <p:cNvPr id="10" name="TextBox 9">
            <a:extLst>
              <a:ext uri="{FF2B5EF4-FFF2-40B4-BE49-F238E27FC236}">
                <a16:creationId xmlns:a16="http://schemas.microsoft.com/office/drawing/2014/main" id="{3E915BBC-9944-2745-9D2B-D2B56CD71AB9}"/>
              </a:ext>
            </a:extLst>
          </p:cNvPr>
          <p:cNvSpPr txBox="1"/>
          <p:nvPr/>
        </p:nvSpPr>
        <p:spPr>
          <a:xfrm>
            <a:off x="3314296" y="4579588"/>
            <a:ext cx="5722426" cy="461665"/>
          </a:xfrm>
          <a:prstGeom prst="rect">
            <a:avLst/>
          </a:prstGeom>
          <a:noFill/>
        </p:spPr>
        <p:txBody>
          <a:bodyPr wrap="square" rtlCol="0">
            <a:spAutoFit/>
          </a:bodyPr>
          <a:lstStyle/>
          <a:p>
            <a:pPr algn="ctr"/>
            <a:r>
              <a:rPr lang="en-US" sz="2400" b="1" dirty="0">
                <a:solidFill>
                  <a:schemeClr val="bg2"/>
                </a:solidFill>
              </a:rPr>
              <a:t>Cognitive Fusion Questionnaire (CFQ)</a:t>
            </a:r>
          </a:p>
        </p:txBody>
      </p:sp>
      <p:sp>
        <p:nvSpPr>
          <p:cNvPr id="3" name="TextBox 2">
            <a:extLst>
              <a:ext uri="{FF2B5EF4-FFF2-40B4-BE49-F238E27FC236}">
                <a16:creationId xmlns:a16="http://schemas.microsoft.com/office/drawing/2014/main" id="{E9036C8C-002C-E147-B1E0-F9E7111C0420}"/>
              </a:ext>
            </a:extLst>
          </p:cNvPr>
          <p:cNvSpPr txBox="1"/>
          <p:nvPr/>
        </p:nvSpPr>
        <p:spPr>
          <a:xfrm>
            <a:off x="9134072" y="6572688"/>
            <a:ext cx="3044423" cy="276999"/>
          </a:xfrm>
          <a:prstGeom prst="rect">
            <a:avLst/>
          </a:prstGeom>
          <a:noFill/>
        </p:spPr>
        <p:txBody>
          <a:bodyPr wrap="none" rtlCol="0">
            <a:spAutoFit/>
          </a:bodyPr>
          <a:lstStyle/>
          <a:p>
            <a:pPr algn="r"/>
            <a:r>
              <a:rPr lang="en-US" sz="1200" dirty="0"/>
              <a:t>Bond et al., 2011; Gillanders et al., 2014</a:t>
            </a:r>
          </a:p>
        </p:txBody>
      </p:sp>
    </p:spTree>
    <p:extLst>
      <p:ext uri="{BB962C8B-B14F-4D97-AF65-F5344CB8AC3E}">
        <p14:creationId xmlns:p14="http://schemas.microsoft.com/office/powerpoint/2010/main" val="15634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ould you reuse participants in your next usability study? | by Nikita  Chandawale | UX Collective">
            <a:extLst>
              <a:ext uri="{FF2B5EF4-FFF2-40B4-BE49-F238E27FC236}">
                <a16:creationId xmlns:a16="http://schemas.microsoft.com/office/drawing/2014/main" id="{DE9BE26F-7CE2-4D40-9E68-7C47EDF45B01}"/>
              </a:ext>
            </a:extLst>
          </p:cNvPr>
          <p:cNvPicPr>
            <a:picLocks noChangeAspect="1" noChangeArrowheads="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l="17623" r="14821" b="-1"/>
          <a:stretch/>
        </p:blipFill>
        <p:spPr bwMode="auto">
          <a:xfrm>
            <a:off x="0" y="-8877"/>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BF49E5-0916-4742-9530-F276402DFB9F}"/>
              </a:ext>
            </a:extLst>
          </p:cNvPr>
          <p:cNvSpPr>
            <a:spLocks noGrp="1"/>
          </p:cNvSpPr>
          <p:nvPr>
            <p:ph type="title"/>
          </p:nvPr>
        </p:nvSpPr>
        <p:spPr>
          <a:xfrm>
            <a:off x="431799" y="303316"/>
            <a:ext cx="10515601" cy="822925"/>
          </a:xfrm>
        </p:spPr>
        <p:txBody>
          <a:bodyPr anchor="t">
            <a:normAutofit fontScale="90000"/>
          </a:bodyPr>
          <a:lstStyle/>
          <a:p>
            <a:r>
              <a:rPr lang="en-US" sz="7200" b="1" dirty="0"/>
              <a:t>PARTICIPANTS</a:t>
            </a:r>
          </a:p>
        </p:txBody>
      </p:sp>
      <p:graphicFrame>
        <p:nvGraphicFramePr>
          <p:cNvPr id="16" name="Chart 15">
            <a:extLst>
              <a:ext uri="{FF2B5EF4-FFF2-40B4-BE49-F238E27FC236}">
                <a16:creationId xmlns:a16="http://schemas.microsoft.com/office/drawing/2014/main" id="{E22698FF-1312-A54E-826B-6FCED3AF5AE9}"/>
              </a:ext>
            </a:extLst>
          </p:cNvPr>
          <p:cNvGraphicFramePr>
            <a:graphicFrameLocks/>
          </p:cNvGraphicFramePr>
          <p:nvPr/>
        </p:nvGraphicFramePr>
        <p:xfrm>
          <a:off x="2946016" y="1095525"/>
          <a:ext cx="5303545" cy="427856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2AF9638-CBCD-5647-8DD9-D1608565F7B2}"/>
              </a:ext>
            </a:extLst>
          </p:cNvPr>
          <p:cNvSpPr txBox="1"/>
          <p:nvPr/>
        </p:nvSpPr>
        <p:spPr>
          <a:xfrm>
            <a:off x="9702800" y="507944"/>
            <a:ext cx="2489200" cy="461665"/>
          </a:xfrm>
          <a:prstGeom prst="rect">
            <a:avLst/>
          </a:prstGeom>
          <a:noFill/>
        </p:spPr>
        <p:txBody>
          <a:bodyPr wrap="square" rtlCol="0">
            <a:spAutoFit/>
          </a:bodyPr>
          <a:lstStyle/>
          <a:p>
            <a:r>
              <a:rPr lang="en-US" sz="2400" b="1" i="1" dirty="0"/>
              <a:t>n </a:t>
            </a:r>
            <a:r>
              <a:rPr lang="en-US" sz="2400" b="1" dirty="0"/>
              <a:t>= 386</a:t>
            </a:r>
            <a:endParaRPr lang="en-US" sz="2400" b="1" i="1" dirty="0"/>
          </a:p>
        </p:txBody>
      </p:sp>
      <p:graphicFrame>
        <p:nvGraphicFramePr>
          <p:cNvPr id="18" name="Chart 17">
            <a:extLst>
              <a:ext uri="{FF2B5EF4-FFF2-40B4-BE49-F238E27FC236}">
                <a16:creationId xmlns:a16="http://schemas.microsoft.com/office/drawing/2014/main" id="{862CCCCB-9E3B-DA4B-85F8-B40D5F65BD4E}"/>
              </a:ext>
            </a:extLst>
          </p:cNvPr>
          <p:cNvGraphicFramePr>
            <a:graphicFrameLocks/>
          </p:cNvGraphicFramePr>
          <p:nvPr/>
        </p:nvGraphicFramePr>
        <p:xfrm>
          <a:off x="4190596" y="2558082"/>
          <a:ext cx="6547397" cy="38982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92B5C303-EF35-BE48-B1F3-19119E548E15}"/>
              </a:ext>
            </a:extLst>
          </p:cNvPr>
          <p:cNvGraphicFramePr>
            <a:graphicFrameLocks/>
          </p:cNvGraphicFramePr>
          <p:nvPr/>
        </p:nvGraphicFramePr>
        <p:xfrm>
          <a:off x="1043456" y="2808281"/>
          <a:ext cx="6294281" cy="36485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D8E5492A-CC33-C94C-9D64-D3FA307BD205}"/>
              </a:ext>
            </a:extLst>
          </p:cNvPr>
          <p:cNvGraphicFramePr>
            <a:graphicFrameLocks/>
          </p:cNvGraphicFramePr>
          <p:nvPr/>
        </p:nvGraphicFramePr>
        <p:xfrm>
          <a:off x="431799" y="1216626"/>
          <a:ext cx="5303545" cy="36274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357B9624-9DE1-FF4E-B1B1-DFACEAEDA30F}"/>
              </a:ext>
            </a:extLst>
          </p:cNvPr>
          <p:cNvGraphicFramePr>
            <a:graphicFrameLocks/>
          </p:cNvGraphicFramePr>
          <p:nvPr/>
        </p:nvGraphicFramePr>
        <p:xfrm>
          <a:off x="6600646" y="1856185"/>
          <a:ext cx="5621811" cy="35179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737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6" grpId="0">
        <p:bldAsOne/>
      </p:bldGraphic>
      <p:bldP spid="4" grpId="0"/>
      <p:bldGraphic spid="18" grpId="0">
        <p:bldAsOne/>
      </p:bldGraphic>
      <p:bldGraphic spid="19" grpId="0">
        <p:bldAsOne/>
      </p:bldGraphic>
      <p:bldGraphic spid="20" grpId="0">
        <p:bldAsOne/>
      </p:bldGraphic>
      <p:bldGraphic spid="2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32A6-C84A-3E49-BC2C-904EEA7D7BF5}"/>
              </a:ext>
            </a:extLst>
          </p:cNvPr>
          <p:cNvSpPr>
            <a:spLocks noGrp="1"/>
          </p:cNvSpPr>
          <p:nvPr>
            <p:ph type="title"/>
          </p:nvPr>
        </p:nvSpPr>
        <p:spPr>
          <a:xfrm>
            <a:off x="651650" y="5072746"/>
            <a:ext cx="4869619" cy="1193282"/>
          </a:xfrm>
        </p:spPr>
        <p:txBody>
          <a:bodyPr vert="horz" lIns="91440" tIns="45720" rIns="91440" bIns="45720" rtlCol="0" anchor="b">
            <a:normAutofit/>
          </a:bodyPr>
          <a:lstStyle/>
          <a:p>
            <a:r>
              <a:rPr lang="en-US" sz="7200" b="1" i="0" kern="1200" cap="all" baseline="0" dirty="0">
                <a:solidFill>
                  <a:schemeClr val="bg1"/>
                </a:solidFill>
                <a:latin typeface="+mj-lt"/>
                <a:ea typeface="+mj-ea"/>
                <a:cs typeface="+mj-cs"/>
              </a:rPr>
              <a:t>Results</a:t>
            </a:r>
          </a:p>
        </p:txBody>
      </p:sp>
      <p:pic>
        <p:nvPicPr>
          <p:cNvPr id="3074" name="Picture 2" descr="Basic Techniques Every - Primary And Secondary Data , Transparent Cartoon,  Free Cliparts &amp;amp; Silhouettes - NetClipart">
            <a:extLst>
              <a:ext uri="{FF2B5EF4-FFF2-40B4-BE49-F238E27FC236}">
                <a16:creationId xmlns:a16="http://schemas.microsoft.com/office/drawing/2014/main" id="{3F243F06-5221-1345-BBAB-AF59FF3BBC8F}"/>
              </a:ext>
            </a:extLst>
          </p:cNvPr>
          <p:cNvPicPr>
            <a:picLocks noGrp="1" noChangeAspect="1" noChangeArrowheads="1"/>
          </p:cNvPicPr>
          <p:nvPr>
            <p:ph idx="1"/>
          </p:nvPr>
        </p:nvPicPr>
        <p:blipFill rotWithShape="1">
          <a:blip r:embed="rId3">
            <a:duotone>
              <a:schemeClr val="accent2">
                <a:shade val="45000"/>
                <a:satMod val="135000"/>
              </a:schemeClr>
              <a:prstClr val="white"/>
            </a:duotone>
            <a:alphaModFix amt="23000"/>
            <a:extLst>
              <a:ext uri="{28A0092B-C50C-407E-A947-70E740481C1C}">
                <a14:useLocalDpi xmlns:a14="http://schemas.microsoft.com/office/drawing/2010/main" val="0"/>
              </a:ext>
            </a:extLst>
          </a:blip>
          <a:srcRect l="1794" r="2" b="2"/>
          <a:stretch/>
        </p:blipFill>
        <p:spPr bwMode="auto">
          <a:xfrm>
            <a:off x="5457027" y="10"/>
            <a:ext cx="6734973"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9945A77A-9A96-7446-AF68-9E2B6BA4C48E}"/>
              </a:ext>
            </a:extLst>
          </p:cNvPr>
          <p:cNvGraphicFramePr>
            <a:graphicFrameLocks/>
          </p:cNvGraphicFramePr>
          <p:nvPr/>
        </p:nvGraphicFramePr>
        <p:xfrm>
          <a:off x="261604" y="428825"/>
          <a:ext cx="5457026" cy="3894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892EBB3D-54B2-D046-8A37-5047CD888825}"/>
              </a:ext>
            </a:extLst>
          </p:cNvPr>
          <p:cNvGraphicFramePr>
            <a:graphicFrameLocks/>
          </p:cNvGraphicFramePr>
          <p:nvPr/>
        </p:nvGraphicFramePr>
        <p:xfrm>
          <a:off x="6473371" y="428825"/>
          <a:ext cx="5698187" cy="3894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11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Graphic spid="1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32A6-C84A-3E49-BC2C-904EEA7D7BF5}"/>
              </a:ext>
            </a:extLst>
          </p:cNvPr>
          <p:cNvSpPr>
            <a:spLocks noGrp="1"/>
          </p:cNvSpPr>
          <p:nvPr>
            <p:ph type="title"/>
          </p:nvPr>
        </p:nvSpPr>
        <p:spPr>
          <a:xfrm>
            <a:off x="651650" y="5072746"/>
            <a:ext cx="4869619" cy="1193282"/>
          </a:xfrm>
        </p:spPr>
        <p:txBody>
          <a:bodyPr vert="horz" lIns="91440" tIns="45720" rIns="91440" bIns="45720" rtlCol="0" anchor="b">
            <a:normAutofit/>
          </a:bodyPr>
          <a:lstStyle/>
          <a:p>
            <a:r>
              <a:rPr lang="en-US" sz="7200" b="1" i="0" kern="1200" cap="all" baseline="0" dirty="0">
                <a:solidFill>
                  <a:schemeClr val="bg1"/>
                </a:solidFill>
                <a:latin typeface="+mj-lt"/>
                <a:ea typeface="+mj-ea"/>
                <a:cs typeface="+mj-cs"/>
              </a:rPr>
              <a:t>Results</a:t>
            </a:r>
          </a:p>
        </p:txBody>
      </p:sp>
      <p:pic>
        <p:nvPicPr>
          <p:cNvPr id="3074" name="Picture 2" descr="Basic Techniques Every - Primary And Secondary Data , Transparent Cartoon,  Free Cliparts &amp;amp; Silhouettes - NetClipart">
            <a:extLst>
              <a:ext uri="{FF2B5EF4-FFF2-40B4-BE49-F238E27FC236}">
                <a16:creationId xmlns:a16="http://schemas.microsoft.com/office/drawing/2014/main" id="{3F243F06-5221-1345-BBAB-AF59FF3BBC8F}"/>
              </a:ext>
            </a:extLst>
          </p:cNvPr>
          <p:cNvPicPr>
            <a:picLocks noGrp="1" noChangeAspect="1" noChangeArrowheads="1"/>
          </p:cNvPicPr>
          <p:nvPr>
            <p:ph idx="1"/>
          </p:nvPr>
        </p:nvPicPr>
        <p:blipFill rotWithShape="1">
          <a:blip r:embed="rId3">
            <a:duotone>
              <a:schemeClr val="accent2">
                <a:shade val="45000"/>
                <a:satMod val="135000"/>
              </a:schemeClr>
              <a:prstClr val="white"/>
            </a:duotone>
            <a:alphaModFix amt="23000"/>
            <a:extLst>
              <a:ext uri="{28A0092B-C50C-407E-A947-70E740481C1C}">
                <a14:useLocalDpi xmlns:a14="http://schemas.microsoft.com/office/drawing/2010/main" val="0"/>
              </a:ext>
            </a:extLst>
          </a:blip>
          <a:srcRect l="1794" r="2" b="2"/>
          <a:stretch/>
        </p:blipFill>
        <p:spPr bwMode="auto">
          <a:xfrm>
            <a:off x="5457027" y="10"/>
            <a:ext cx="6734973"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C9CAD371-BCE4-6F44-9ECA-E90765914D8F}"/>
              </a:ext>
            </a:extLst>
          </p:cNvPr>
          <p:cNvGraphicFramePr>
            <a:graphicFrameLocks/>
          </p:cNvGraphicFramePr>
          <p:nvPr/>
        </p:nvGraphicFramePr>
        <p:xfrm>
          <a:off x="428681" y="465513"/>
          <a:ext cx="5365889" cy="3649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7956DFDF-4C2B-014E-B8A2-5569BB72DD52}"/>
              </a:ext>
            </a:extLst>
          </p:cNvPr>
          <p:cNvGraphicFramePr>
            <a:graphicFrameLocks/>
          </p:cNvGraphicFramePr>
          <p:nvPr/>
        </p:nvGraphicFramePr>
        <p:xfrm>
          <a:off x="6096000" y="465512"/>
          <a:ext cx="5384800" cy="36492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15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3" grpId="0">
        <p:bldAsOne/>
      </p:bldGraphic>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you don't need to be flexible for yoga - Yoga with Chiara">
            <a:extLst>
              <a:ext uri="{FF2B5EF4-FFF2-40B4-BE49-F238E27FC236}">
                <a16:creationId xmlns:a16="http://schemas.microsoft.com/office/drawing/2014/main" id="{19E3CE72-8BB5-9A1A-0C17-779B8341B08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341" b="5659"/>
          <a:stretch/>
        </p:blipFill>
        <p:spPr bwMode="auto">
          <a:xfrm>
            <a:off x="-152380" y="-85704"/>
            <a:ext cx="12344360" cy="6943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a resource? - YouTube">
            <a:extLst>
              <a:ext uri="{FF2B5EF4-FFF2-40B4-BE49-F238E27FC236}">
                <a16:creationId xmlns:a16="http://schemas.microsoft.com/office/drawing/2014/main" id="{E9BA2058-4B99-1E1A-10C4-42FEF370D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 y="-85714"/>
            <a:ext cx="6248381" cy="35147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VID-19 and Stigma | Johns Hopkins | Bloomberg School of Public Health">
            <a:extLst>
              <a:ext uri="{FF2B5EF4-FFF2-40B4-BE49-F238E27FC236}">
                <a16:creationId xmlns:a16="http://schemas.microsoft.com/office/drawing/2014/main" id="{56458F9F-94FF-CAF1-3373-1C8E17E9B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194882"/>
            <a:ext cx="6095980" cy="366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2000"/>
                                  </p:stCondLst>
                                  <p:childTnLst>
                                    <p:set>
                                      <p:cBhvr>
                                        <p:cTn id="10" dur="1" fill="hold">
                                          <p:stCondLst>
                                            <p:cond delay="0"/>
                                          </p:stCondLst>
                                        </p:cTn>
                                        <p:tgtEl>
                                          <p:spTgt spid="1028"/>
                                        </p:tgtEl>
                                        <p:attrNameLst>
                                          <p:attrName>style.visibility</p:attrName>
                                        </p:attrNameLst>
                                      </p:cBhvr>
                                      <p:to>
                                        <p:strVal val="visible"/>
                                      </p:to>
                                    </p:set>
                                    <p:animEffect transition="in" filter="dissolve">
                                      <p:cBhvr>
                                        <p:cTn id="11" dur="3000"/>
                                        <p:tgtEl>
                                          <p:spTgt spid="1028"/>
                                        </p:tgtEl>
                                      </p:cBhvr>
                                    </p:animEffect>
                                  </p:childTnLst>
                                </p:cTn>
                              </p:par>
                              <p:par>
                                <p:cTn id="12" presetID="9" presetClass="entr" presetSubtype="0" fill="hold" nodeType="with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dissolve">
                                      <p:cBhvr>
                                        <p:cTn id="14" dur="3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ur key trends in GP-led secondaries deals | Secondaries Investor">
            <a:extLst>
              <a:ext uri="{FF2B5EF4-FFF2-40B4-BE49-F238E27FC236}">
                <a16:creationId xmlns:a16="http://schemas.microsoft.com/office/drawing/2014/main" id="{00B8ABA9-018E-A7D0-FD84-1D5B5AF290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0524" y="62339"/>
            <a:ext cx="10137228" cy="6715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What is a resource? - YouTube">
            <a:extLst>
              <a:ext uri="{FF2B5EF4-FFF2-40B4-BE49-F238E27FC236}">
                <a16:creationId xmlns:a16="http://schemas.microsoft.com/office/drawing/2014/main" id="{2A69EF50-3798-DF3F-E3D5-A3AA5FBCF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 y="-85714"/>
            <a:ext cx="6248381" cy="35147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OVID-19 and Stigma | Johns Hopkins | Bloomberg School of Public Health">
            <a:extLst>
              <a:ext uri="{FF2B5EF4-FFF2-40B4-BE49-F238E27FC236}">
                <a16:creationId xmlns:a16="http://schemas.microsoft.com/office/drawing/2014/main" id="{A9B63DC1-BB84-72D8-8F15-5459FFE5E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194882"/>
            <a:ext cx="6095980" cy="366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3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3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tonewall at 50: Queer Elders Tell Us About the Stonewall Riots, and How  Their Lives Changed After | them.">
            <a:extLst>
              <a:ext uri="{FF2B5EF4-FFF2-40B4-BE49-F238E27FC236}">
                <a16:creationId xmlns:a16="http://schemas.microsoft.com/office/drawing/2014/main" id="{6A29E640-8B7F-4231-EF84-2B9C153311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4824"/>
          <a:stretch/>
        </p:blipFill>
        <p:spPr bwMode="auto">
          <a:xfrm>
            <a:off x="1141411" y="1113712"/>
            <a:ext cx="5542156" cy="3955999"/>
          </a:xfrm>
          <a:prstGeom prst="rect">
            <a:avLst/>
          </a:prstGeom>
          <a:noFill/>
          <a:ln w="152400">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2060" name="Picture 12" descr="Just after 3 a.m. — 52 years ago today — a police raid of the Stonewall Inn  in New York City caused the Stonewall riots - Frank Beacham's Journal">
            <a:extLst>
              <a:ext uri="{FF2B5EF4-FFF2-40B4-BE49-F238E27FC236}">
                <a16:creationId xmlns:a16="http://schemas.microsoft.com/office/drawing/2014/main" id="{B1FCA461-1D7C-FFA4-BDA1-6A44E6C0A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2"/>
            <a:ext cx="12192000" cy="68538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3472F796-1BA1-46DA-DB07-B0FF3C98EB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4824"/>
          <a:stretch/>
        </p:blipFill>
        <p:spPr bwMode="auto">
          <a:xfrm>
            <a:off x="1141391" y="1113712"/>
            <a:ext cx="5542156" cy="3955999"/>
          </a:xfrm>
          <a:prstGeom prst="rect">
            <a:avLst/>
          </a:prstGeom>
          <a:noFill/>
          <a:ln w="152400">
            <a:solidFill>
              <a:srgbClr val="FFFFFF"/>
            </a:solidFill>
            <a:miter lim="800000"/>
          </a:ln>
          <a:extLst>
            <a:ext uri="{909E8E84-426E-40DD-AFC4-6F175D3DCCD1}">
              <a14:hiddenFill xmlns:a14="http://schemas.microsoft.com/office/drawing/2010/main">
                <a:solidFill>
                  <a:srgbClr val="FFFFFF"/>
                </a:solidFill>
              </a14:hiddenFill>
            </a:ext>
          </a:extLst>
        </p:spPr>
      </p:pic>
      <p:pic>
        <p:nvPicPr>
          <p:cNvPr id="2056" name="Picture 8" descr="AMERICAN EXPERIENCE: STONEWALL UPRISING | PREVIEW – Mountain Lake PBS">
            <a:extLst>
              <a:ext uri="{FF2B5EF4-FFF2-40B4-BE49-F238E27FC236}">
                <a16:creationId xmlns:a16="http://schemas.microsoft.com/office/drawing/2014/main" id="{E71D516A-1B1F-F96F-54BE-2FBAD0279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504" y="0"/>
            <a:ext cx="6762496" cy="3803904"/>
          </a:xfrm>
          <a:prstGeom prst="rect">
            <a:avLst/>
          </a:prstGeom>
          <a:noFill/>
          <a:ln w="104775">
            <a:solidFill>
              <a:schemeClr val="bg1"/>
            </a:solidFill>
          </a:ln>
          <a:effectLst>
            <a:softEdge rad="390904"/>
          </a:effectLst>
          <a:extLst>
            <a:ext uri="{909E8E84-426E-40DD-AFC4-6F175D3DCCD1}">
              <a14:hiddenFill xmlns:a14="http://schemas.microsoft.com/office/drawing/2010/main">
                <a:solidFill>
                  <a:srgbClr val="FFFFFF"/>
                </a:solidFill>
              </a14:hiddenFill>
            </a:ext>
          </a:extLst>
        </p:spPr>
      </p:pic>
      <p:pic>
        <p:nvPicPr>
          <p:cNvPr id="2058" name="Picture 10" descr="Stonewall riots: A beacon for people around the world? - BBC Culture">
            <a:extLst>
              <a:ext uri="{FF2B5EF4-FFF2-40B4-BE49-F238E27FC236}">
                <a16:creationId xmlns:a16="http://schemas.microsoft.com/office/drawing/2014/main" id="{3F55AAB2-A022-4DEB-4071-C3D28A4FE2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7" y="2064547"/>
            <a:ext cx="8342878" cy="469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3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dissolve">
                                      <p:cBhvr>
                                        <p:cTn id="12" dur="30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dissolve">
                                      <p:cBhvr>
                                        <p:cTn id="17" dur="3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ainbow Color Splash Backgrounds Wallpapers Download HD Desktop Background">
            <a:extLst>
              <a:ext uri="{FF2B5EF4-FFF2-40B4-BE49-F238E27FC236}">
                <a16:creationId xmlns:a16="http://schemas.microsoft.com/office/drawing/2014/main" id="{A65DC725-DEA8-2EDC-56F6-F01F0815EBB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00"/>
          <a:stretch/>
        </p:blipFill>
        <p:spPr bwMode="auto">
          <a:xfrm>
            <a:off x="23" y="0"/>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011618-27CF-56D9-9EB4-4D615DF5B12F}"/>
              </a:ext>
            </a:extLst>
          </p:cNvPr>
          <p:cNvSpPr>
            <a:spLocks noGrp="1"/>
          </p:cNvSpPr>
          <p:nvPr>
            <p:ph type="title"/>
          </p:nvPr>
        </p:nvSpPr>
        <p:spPr>
          <a:xfrm>
            <a:off x="322032" y="394425"/>
            <a:ext cx="5452529" cy="3569242"/>
          </a:xfrm>
        </p:spPr>
        <p:txBody>
          <a:bodyPr vert="horz" lIns="91440" tIns="45720" rIns="91440" bIns="45720" rtlCol="0" anchor="t">
            <a:normAutofit/>
          </a:bodyPr>
          <a:lstStyle/>
          <a:p>
            <a:pPr>
              <a:lnSpc>
                <a:spcPct val="83000"/>
              </a:lnSpc>
            </a:pPr>
            <a:r>
              <a:rPr lang="en-US" sz="6000" cap="all" spc="-100" dirty="0">
                <a:solidFill>
                  <a:schemeClr val="bg1"/>
                </a:solidFill>
              </a:rPr>
              <a:t>Thank you!</a:t>
            </a:r>
          </a:p>
        </p:txBody>
      </p:sp>
    </p:spTree>
    <p:extLst>
      <p:ext uri="{BB962C8B-B14F-4D97-AF65-F5344CB8AC3E}">
        <p14:creationId xmlns:p14="http://schemas.microsoft.com/office/powerpoint/2010/main" val="216421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A6F7-A2F6-E9BE-F0F3-96C8323F5346}"/>
              </a:ext>
            </a:extLst>
          </p:cNvPr>
          <p:cNvSpPr>
            <a:spLocks noGrp="1"/>
          </p:cNvSpPr>
          <p:nvPr>
            <p:ph type="ctrTitle"/>
          </p:nvPr>
        </p:nvSpPr>
        <p:spPr>
          <a:xfrm>
            <a:off x="902677" y="1559769"/>
            <a:ext cx="5847039" cy="2297124"/>
          </a:xfrm>
        </p:spPr>
        <p:txBody>
          <a:bodyPr>
            <a:normAutofit fontScale="90000"/>
          </a:bodyPr>
          <a:lstStyle/>
          <a:p>
            <a:pPr algn="l"/>
            <a:r>
              <a:rPr lang="en-US" sz="3200" b="1" dirty="0">
                <a:latin typeface="Century Schoolbook" panose="02040604050505020304" pitchFamily="18" charset="0"/>
              </a:rPr>
              <a:t>S</a:t>
            </a:r>
            <a:r>
              <a:rPr lang="en-US" sz="3200" b="1" cap="none" dirty="0"/>
              <a:t>tories we tell ourselves</a:t>
            </a:r>
            <a:r>
              <a:rPr lang="en-US" sz="3200" b="1" dirty="0">
                <a:latin typeface="Century Schoolbook" panose="02040604050505020304" pitchFamily="18" charset="0"/>
              </a:rPr>
              <a:t>:</a:t>
            </a:r>
            <a:r>
              <a:rPr lang="en-US" sz="3200" b="1" cap="none" dirty="0"/>
              <a:t> Comparing psychological inflexibility &amp; cognitive fusion across gender and sexual identities</a:t>
            </a:r>
            <a:endParaRPr lang="en-US" sz="3200" b="1" dirty="0">
              <a:latin typeface="Century Schoolbook" panose="02040604050505020304" pitchFamily="18" charset="0"/>
            </a:endParaRPr>
          </a:p>
        </p:txBody>
      </p:sp>
      <p:sp>
        <p:nvSpPr>
          <p:cNvPr id="3" name="Subtitle 2">
            <a:extLst>
              <a:ext uri="{FF2B5EF4-FFF2-40B4-BE49-F238E27FC236}">
                <a16:creationId xmlns:a16="http://schemas.microsoft.com/office/drawing/2014/main" id="{40B4A66C-7425-6D29-CC75-1A528FDD63B0}"/>
              </a:ext>
            </a:extLst>
          </p:cNvPr>
          <p:cNvSpPr>
            <a:spLocks noGrp="1"/>
          </p:cNvSpPr>
          <p:nvPr>
            <p:ph type="subTitle" idx="1"/>
          </p:nvPr>
        </p:nvSpPr>
        <p:spPr>
          <a:xfrm>
            <a:off x="1681149" y="4607419"/>
            <a:ext cx="5068567" cy="1441338"/>
          </a:xfrm>
        </p:spPr>
        <p:txBody>
          <a:bodyPr>
            <a:normAutofit fontScale="92500" lnSpcReduction="20000"/>
          </a:bodyPr>
          <a:lstStyle/>
          <a:p>
            <a:pPr algn="r"/>
            <a:r>
              <a:rPr lang="en-US" sz="2500" dirty="0"/>
              <a:t>LaGriff Griffin, M.S. (they/them)</a:t>
            </a:r>
          </a:p>
          <a:p>
            <a:pPr algn="r"/>
            <a:r>
              <a:rPr lang="en-US" sz="2500" dirty="0"/>
              <a:t>Janani Vaidya, M.S. (they/them)</a:t>
            </a:r>
          </a:p>
          <a:p>
            <a:pPr algn="r"/>
            <a:r>
              <a:rPr lang="en-US" sz="2500" dirty="0"/>
              <a:t>Sarah Schwartz, PhD. (she/her)</a:t>
            </a:r>
          </a:p>
          <a:p>
            <a:pPr algn="r"/>
            <a:r>
              <a:rPr lang="en-US" sz="2500" dirty="0"/>
              <a:t>Emily K. Sandoz, PhD. (she/they)</a:t>
            </a:r>
          </a:p>
          <a:p>
            <a:endParaRPr lang="en-US" dirty="0"/>
          </a:p>
        </p:txBody>
      </p:sp>
      <p:pic>
        <p:nvPicPr>
          <p:cNvPr id="4" name="Picture 3" descr="Multicolored network background">
            <a:extLst>
              <a:ext uri="{FF2B5EF4-FFF2-40B4-BE49-F238E27FC236}">
                <a16:creationId xmlns:a16="http://schemas.microsoft.com/office/drawing/2014/main" id="{C3716CAD-36D2-F839-A141-7A1F015942AC}"/>
              </a:ext>
            </a:extLst>
          </p:cNvPr>
          <p:cNvPicPr>
            <a:picLocks noChangeAspect="1"/>
          </p:cNvPicPr>
          <p:nvPr/>
        </p:nvPicPr>
        <p:blipFill rotWithShape="1">
          <a:blip r:embed="rId2"/>
          <a:srcRect l="21453" r="40521"/>
          <a:stretch/>
        </p:blipFill>
        <p:spPr>
          <a:xfrm>
            <a:off x="7555832" y="10"/>
            <a:ext cx="4636163" cy="6857990"/>
          </a:xfrm>
          <a:prstGeom prst="rect">
            <a:avLst/>
          </a:prstGeom>
        </p:spPr>
      </p:pic>
      <p:pic>
        <p:nvPicPr>
          <p:cNvPr id="1026" name="Picture 2" descr="Suffolk University Names Provost Julie Sandell - Boston City Paper">
            <a:extLst>
              <a:ext uri="{FF2B5EF4-FFF2-40B4-BE49-F238E27FC236}">
                <a16:creationId xmlns:a16="http://schemas.microsoft.com/office/drawing/2014/main" id="{849C75C4-AC4A-A8E5-4E5C-38D40D143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654" y="4760256"/>
            <a:ext cx="1519251" cy="1454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from iOS">
            <a:extLst>
              <a:ext uri="{FF2B5EF4-FFF2-40B4-BE49-F238E27FC236}">
                <a16:creationId xmlns:a16="http://schemas.microsoft.com/office/drawing/2014/main" id="{C9C6D486-56DB-DBFD-6C33-4DEA61873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749" y="4760257"/>
            <a:ext cx="1519251" cy="145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63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hallow focus of round eyeglasses photo – Free Glasses Image on Unsplash">
            <a:extLst>
              <a:ext uri="{FF2B5EF4-FFF2-40B4-BE49-F238E27FC236}">
                <a16:creationId xmlns:a16="http://schemas.microsoft.com/office/drawing/2014/main" id="{2DDAD5D0-AEEC-634E-BE54-3D13C538E994}"/>
              </a:ext>
            </a:extLst>
          </p:cNvPr>
          <p:cNvPicPr>
            <a:picLocks noChangeAspect="1" noChangeArrowheads="1"/>
          </p:cNvPicPr>
          <p:nvPr/>
        </p:nvPicPr>
        <p:blipFill rotWithShape="1">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t="8897" b="6834"/>
          <a:stretch/>
        </p:blipFill>
        <p:spPr bwMode="auto">
          <a:xfrm>
            <a:off x="20" y="8878"/>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205D01-C6EA-D047-8444-9151F6136F6B}"/>
              </a:ext>
            </a:extLst>
          </p:cNvPr>
          <p:cNvSpPr>
            <a:spLocks noGrp="1"/>
          </p:cNvSpPr>
          <p:nvPr>
            <p:ph type="title"/>
          </p:nvPr>
        </p:nvSpPr>
        <p:spPr>
          <a:xfrm>
            <a:off x="623622" y="401433"/>
            <a:ext cx="5366040" cy="983569"/>
          </a:xfrm>
        </p:spPr>
        <p:txBody>
          <a:bodyPr anchor="b">
            <a:normAutofit fontScale="90000"/>
          </a:bodyPr>
          <a:lstStyle/>
          <a:p>
            <a:r>
              <a:rPr lang="en-US" sz="7200" dirty="0">
                <a:solidFill>
                  <a:srgbClr val="FFFFFF"/>
                </a:solidFill>
              </a:rPr>
              <a:t>References</a:t>
            </a:r>
          </a:p>
        </p:txBody>
      </p:sp>
      <p:sp>
        <p:nvSpPr>
          <p:cNvPr id="3" name="Content Placeholder 2">
            <a:extLst>
              <a:ext uri="{FF2B5EF4-FFF2-40B4-BE49-F238E27FC236}">
                <a16:creationId xmlns:a16="http://schemas.microsoft.com/office/drawing/2014/main" id="{3F951F22-9479-FD44-B1E4-11453BAB7976}"/>
              </a:ext>
            </a:extLst>
          </p:cNvPr>
          <p:cNvSpPr>
            <a:spLocks noGrp="1"/>
          </p:cNvSpPr>
          <p:nvPr>
            <p:ph idx="1"/>
          </p:nvPr>
        </p:nvSpPr>
        <p:spPr>
          <a:xfrm>
            <a:off x="623623" y="1126435"/>
            <a:ext cx="10944754" cy="5749321"/>
          </a:xfrm>
        </p:spPr>
        <p:txBody>
          <a:bodyPr anchor="t">
            <a:normAutofit fontScale="55000" lnSpcReduction="20000"/>
          </a:bodyPr>
          <a:lstStyle/>
          <a:p>
            <a:r>
              <a:rPr lang="en-US" sz="1300" dirty="0"/>
              <a:t>Bach, P., &amp; Hayes, S. C. (2002). The use of acceptance and commitment therapy to prevent the rehospitalization of psychotic patients: A randomized controlled trial. </a:t>
            </a:r>
            <a:r>
              <a:rPr lang="en-US" sz="1300" i="1" dirty="0"/>
              <a:t>Journal of Consulting and Clinical Psychology, 70</a:t>
            </a:r>
            <a:r>
              <a:rPr lang="en-US" sz="1300" dirty="0"/>
              <a:t>(5), 1129-1139.</a:t>
            </a:r>
          </a:p>
          <a:p>
            <a:r>
              <a:rPr lang="en-US" sz="1300" dirty="0"/>
              <a:t>Bond, F. W., Hayes, S. C., Baer, R. A., Carpenter, K. M., Guenole, N., Orcutt, H. K., … &amp; Zettle, R. D. (2011). Preliminary psychometric properties of the acceptance and action questionnaire-II: A revised measure of psychological inflexibility and experiential avoidance. </a:t>
            </a:r>
            <a:r>
              <a:rPr lang="en-US" sz="1300" i="1" dirty="0"/>
              <a:t>Behavior Therapy, 42</a:t>
            </a:r>
            <a:r>
              <a:rPr lang="en-US" sz="1300" dirty="0"/>
              <a:t>(4), 676-688.</a:t>
            </a:r>
          </a:p>
          <a:p>
            <a:r>
              <a:rPr lang="en-US" sz="1300" dirty="0"/>
              <a:t>Grégoire, S., Chénier, C., Doucertain, M., Lechance, L. &amp; Shankland, R. (2020). Ecological momentary assessment of stress, well-being, and psychological flexibility among college and university students during acceptance and commitment therapy. </a:t>
            </a:r>
            <a:r>
              <a:rPr lang="en-US" sz="1300" i="1" dirty="0"/>
              <a:t>Canadian Journal of Behavioural Science, 52</a:t>
            </a:r>
            <a:r>
              <a:rPr lang="en-US" sz="1300" dirty="0"/>
              <a:t>(3), 231-243.</a:t>
            </a:r>
          </a:p>
          <a:p>
            <a:r>
              <a:rPr lang="en-US" sz="1300" dirty="0"/>
              <a:t>Gregg, J. A., Callaghan, G. M., Hayes, S. C., &amp; Glenn-Lawson, J. L. (2007). Improving diabetes self-management through acceptance, mindfulness, and values: A radomized controlled trial. </a:t>
            </a:r>
            <a:r>
              <a:rPr lang="en-US" sz="1300" i="1" dirty="0"/>
              <a:t>Journal of Consulting and Clinical Psychology, 75</a:t>
            </a:r>
            <a:r>
              <a:rPr lang="en-US" sz="1300" dirty="0"/>
              <a:t>(2), 336-343.</a:t>
            </a:r>
          </a:p>
          <a:p>
            <a:r>
              <a:rPr lang="en-US" sz="1300" dirty="0"/>
              <a:t>Harris, R. (2009). </a:t>
            </a:r>
            <a:r>
              <a:rPr lang="en-US" sz="1300" i="1" dirty="0"/>
              <a:t>ACT Made Simple: An Easy-To-Read Primer on Acceptance and Commitment</a:t>
            </a:r>
            <a:r>
              <a:rPr lang="en-US" sz="1300" dirty="0"/>
              <a:t> </a:t>
            </a:r>
            <a:r>
              <a:rPr lang="en-US" sz="1300" i="1" dirty="0"/>
              <a:t>Therapy.</a:t>
            </a:r>
            <a:r>
              <a:rPr lang="en-US" sz="1300" dirty="0"/>
              <a:t> Oakland, CA: New Harbinger.</a:t>
            </a:r>
          </a:p>
          <a:p>
            <a:r>
              <a:rPr lang="en-US" sz="1300" dirty="0"/>
              <a:t>Hayes, S. C., Pistorello, J., &amp; Levin, M. E. (2012). Acceptance and commitment therapy as a unified model of behavior change. </a:t>
            </a:r>
            <a:r>
              <a:rPr lang="en-US" sz="1300" i="1" dirty="0"/>
              <a:t>The Counseling Psychologist</a:t>
            </a:r>
            <a:r>
              <a:rPr lang="en-US" sz="1300" dirty="0"/>
              <a:t>, </a:t>
            </a:r>
            <a:r>
              <a:rPr lang="en-US" sz="1300" i="1" dirty="0"/>
              <a:t>40</a:t>
            </a:r>
            <a:r>
              <a:rPr lang="en-US" sz="1300" dirty="0"/>
              <a:t>(7), 976–1002. </a:t>
            </a:r>
          </a:p>
          <a:p>
            <a:r>
              <a:rPr lang="en-US" sz="1300" dirty="0"/>
              <a:t>Hayes, S. C., &amp; Strosahl, K. D. (2004). </a:t>
            </a:r>
            <a:r>
              <a:rPr lang="en-US" sz="1300" i="1" dirty="0"/>
              <a:t>A Practical Guide to Acceptance and Commitment</a:t>
            </a:r>
            <a:r>
              <a:rPr lang="en-US" sz="1300" dirty="0"/>
              <a:t> </a:t>
            </a:r>
            <a:r>
              <a:rPr lang="en-US" sz="1300" i="1" dirty="0"/>
              <a:t>Therapy</a:t>
            </a:r>
            <a:r>
              <a:rPr lang="en-US" sz="1300" dirty="0"/>
              <a:t>. Springer Science &amp; Business Media.</a:t>
            </a:r>
          </a:p>
          <a:p>
            <a:r>
              <a:rPr lang="en-US" sz="1300" dirty="0"/>
              <a:t>Johnson, D. (2018). </a:t>
            </a:r>
            <a:r>
              <a:rPr lang="en-US" sz="1300" i="1" dirty="0"/>
              <a:t>Report: Rise in hate violence tied to 2016 presidential election. </a:t>
            </a:r>
            <a:r>
              <a:rPr lang="en-US" sz="1300" dirty="0"/>
              <a:t>Southern Poverty Law Center. https://</a:t>
            </a:r>
            <a:r>
              <a:rPr lang="en-US" sz="1300" dirty="0" err="1"/>
              <a:t>www.splcenter.org</a:t>
            </a:r>
            <a:r>
              <a:rPr lang="en-US" sz="1300" dirty="0"/>
              <a:t>/</a:t>
            </a:r>
            <a:r>
              <a:rPr lang="en-US" sz="1300" dirty="0" err="1"/>
              <a:t>hatewatch</a:t>
            </a:r>
            <a:r>
              <a:rPr lang="en-US" sz="1300" dirty="0"/>
              <a:t>/2018/03/01/report-rise-in-hate-violence-tied-2016-presidential-election</a:t>
            </a:r>
          </a:p>
          <a:p>
            <a:r>
              <a:rPr lang="en-US" sz="1300" dirty="0"/>
              <a:t>Levin, M. E., Luoma, J. B., Lillis, J., Hayes, S. C., &amp; Vilardaga, R. (2014). Acceptance and action questionnaire – stigma (AAQ-S): Developing a measure of psychological flexibility with stigmatizing thoughts. </a:t>
            </a:r>
            <a:r>
              <a:rPr lang="pt-BR" sz="1300" i="1" dirty="0"/>
              <a:t>Journal of Contextual Behavioral Science, 3</a:t>
            </a:r>
            <a:r>
              <a:rPr lang="pt-BR" sz="1300" dirty="0"/>
              <a:t>, 21-26.</a:t>
            </a:r>
            <a:endParaRPr lang="en-US" sz="1300" dirty="0"/>
          </a:p>
          <a:p>
            <a:r>
              <a:rPr lang="pt-BR" sz="1300" dirty="0"/>
              <a:t>Masuda, A., Hayes, S. C., Fletcher, L. B., Seignourel, P. J., Bunting, K., Herbst, S. A., &amp; Lillis, J. (2007). Impact of acceptance and commitment therapy versus education on stigma toward people with psychological disorders. </a:t>
            </a:r>
            <a:r>
              <a:rPr lang="pt-BR" sz="1300" i="1" dirty="0"/>
              <a:t>Behaviour Research and Therapy, 45</a:t>
            </a:r>
            <a:r>
              <a:rPr lang="pt-BR" sz="1300" dirty="0"/>
              <a:t>, 2764-2772.</a:t>
            </a:r>
          </a:p>
          <a:p>
            <a:r>
              <a:rPr lang="pt-BR" sz="1300" dirty="0"/>
              <a:t>Matos, M., Carvalho, S. A., Cunha, M., Galhardo, A., &amp; Sepodes, C., (2017). </a:t>
            </a:r>
            <a:r>
              <a:rPr lang="en-US" sz="1300" dirty="0"/>
              <a:t>Psychological flexibility and self-compassion in gay and heterosexual men: How they related to childhood memories, shame and depressive symptoms. </a:t>
            </a:r>
            <a:r>
              <a:rPr lang="en-US" sz="1300" i="1" dirty="0"/>
              <a:t>Journal of LGBT Issues in Counseling.</a:t>
            </a:r>
          </a:p>
          <a:p>
            <a:r>
              <a:rPr lang="en-US" sz="1300" dirty="0"/>
              <a:t>Pearson, A. N., Follette, V. M., &amp; Hayes, S. C. (2012). A pilot study of acceptance and commitment therapy as a workshop intervention for body dissatisfaction and disordered eating attitudes. </a:t>
            </a:r>
            <a:r>
              <a:rPr lang="en-US" sz="1300" i="1" dirty="0"/>
              <a:t>Cognitive and Behavioral Practice, 19</a:t>
            </a:r>
            <a:r>
              <a:rPr lang="en-US" sz="1300" dirty="0"/>
              <a:t>(1), 181-197.</a:t>
            </a:r>
          </a:p>
          <a:p>
            <a:r>
              <a:rPr lang="en-US" sz="1300" dirty="0"/>
              <a:t>Pritchett, M., Ala’i-Rosales S., Cruz, A. R., &amp; Cihon, T. M. (2021). Social justice is the spirit and aim of an applied science of human behavior: Moving from colonial to participatory research practices. </a:t>
            </a:r>
            <a:r>
              <a:rPr lang="en-US" sz="1300" i="1" dirty="0"/>
              <a:t>Behavior Analysis in Practice.</a:t>
            </a:r>
            <a:endParaRPr lang="en-US" sz="1300" dirty="0"/>
          </a:p>
          <a:p>
            <a:r>
              <a:rPr lang="en-US" sz="1300" dirty="0"/>
              <a:t>Singh, R. S., Bhambhani, Y., Skinta, M. D., &amp; Torres-Harding, S. R. (2021). Measurement of intersectional microaggressions: Conceptual barriers and recommendations. </a:t>
            </a:r>
            <a:r>
              <a:rPr lang="en-US" sz="1300" i="1" dirty="0"/>
              <a:t>Perspectives on Psychological Science, 16</a:t>
            </a:r>
            <a:r>
              <a:rPr lang="en-US" sz="1300" dirty="0"/>
              <a:t>(5), 956-971.</a:t>
            </a:r>
          </a:p>
          <a:p>
            <a:r>
              <a:rPr lang="en-US" sz="1300" dirty="0"/>
              <a:t>Singh, R. S., &amp; O’Brien, W. H. (2020). The impact of work stress on sexual minority employees: Could psychological flexibility be a helpful solution? </a:t>
            </a:r>
            <a:r>
              <a:rPr lang="en-US" sz="1300" i="1" dirty="0"/>
              <a:t>Stress and Health: Journal of the International Society for the Investigation of Stress, 36</a:t>
            </a:r>
            <a:r>
              <a:rPr lang="en-US" sz="1300" dirty="0"/>
              <a:t>(1), 59-74.</a:t>
            </a:r>
          </a:p>
          <a:p>
            <a:r>
              <a:rPr lang="en-US" sz="1300" dirty="0"/>
              <a:t>Stenhoff, A., Steadman, L., Nevitt, S., Benson, L., &amp; White, R. G. (2020). Acceptance and commitment therapy of subjective wellbeing: A systematic review and meta-analyses of randomised controlled trials in adults. </a:t>
            </a:r>
            <a:r>
              <a:rPr lang="en-US" sz="1300" i="1" dirty="0"/>
              <a:t>Journal of Contextual Behavioral Science, 18</a:t>
            </a:r>
            <a:r>
              <a:rPr lang="en-US" sz="1300" dirty="0"/>
              <a:t>, 256-272.</a:t>
            </a:r>
          </a:p>
          <a:p>
            <a:endParaRPr lang="en-US" sz="1300" dirty="0"/>
          </a:p>
          <a:p>
            <a:endParaRPr lang="en-US" sz="1200" dirty="0"/>
          </a:p>
          <a:p>
            <a:endParaRPr lang="en-US" sz="1500" dirty="0"/>
          </a:p>
          <a:p>
            <a:endParaRPr lang="en-US" sz="1400" dirty="0"/>
          </a:p>
          <a:p>
            <a:endParaRPr lang="en-US" sz="1800" dirty="0">
              <a:solidFill>
                <a:srgbClr val="FFFFFF"/>
              </a:solidFill>
            </a:endParaRPr>
          </a:p>
        </p:txBody>
      </p:sp>
    </p:spTree>
    <p:extLst>
      <p:ext uri="{BB962C8B-B14F-4D97-AF65-F5344CB8AC3E}">
        <p14:creationId xmlns:p14="http://schemas.microsoft.com/office/powerpoint/2010/main" val="72873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08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330038" y="590062"/>
            <a:ext cx="7382054" cy="3352800"/>
          </a:xfrm>
        </p:spPr>
        <p:txBody>
          <a:bodyPr>
            <a:normAutofit/>
          </a:bodyPr>
          <a:lstStyle/>
          <a:p>
            <a:r>
              <a:rPr lang="en-US" sz="3600" dirty="0"/>
              <a:t>Discrimination, Stigma Consciousness, and Psychological Inflexibility Contribute to Anxiety Among Gender and Sexual Minoritized Individuals</a:t>
            </a: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5642044" y="4698614"/>
            <a:ext cx="5088650" cy="1569324"/>
          </a:xfrm>
        </p:spPr>
        <p:txBody>
          <a:bodyPr>
            <a:normAutofit fontScale="92500" lnSpcReduction="10000"/>
          </a:bodyPr>
          <a:lstStyle/>
          <a:p>
            <a:r>
              <a:rPr lang="en-US" sz="2600" dirty="0"/>
              <a:t>Anna Larson</a:t>
            </a:r>
          </a:p>
          <a:p>
            <a:r>
              <a:rPr lang="en-US" sz="2600" dirty="0"/>
              <a:t>Rebecca Browne</a:t>
            </a:r>
          </a:p>
          <a:p>
            <a:r>
              <a:rPr lang="en-US" sz="2600" dirty="0" err="1"/>
              <a:t>LaGriff</a:t>
            </a:r>
            <a:r>
              <a:rPr lang="en-US" sz="2600" dirty="0"/>
              <a:t> Griffin</a:t>
            </a:r>
          </a:p>
          <a:p>
            <a:r>
              <a:rPr lang="en-US" sz="2600" dirty="0"/>
              <a:t>Sarah Schwartz</a:t>
            </a:r>
          </a:p>
          <a:p>
            <a:endParaRPr lang="en-US" sz="1300" dirty="0"/>
          </a:p>
        </p:txBody>
      </p:sp>
    </p:spTree>
    <p:extLst>
      <p:ext uri="{BB962C8B-B14F-4D97-AF65-F5344CB8AC3E}">
        <p14:creationId xmlns:p14="http://schemas.microsoft.com/office/powerpoint/2010/main" val="11476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DBF1-5854-9C58-D847-F6FD73947DD9}"/>
              </a:ext>
            </a:extLst>
          </p:cNvPr>
          <p:cNvSpPr>
            <a:spLocks noGrp="1"/>
          </p:cNvSpPr>
          <p:nvPr>
            <p:ph type="title"/>
          </p:nvPr>
        </p:nvSpPr>
        <p:spPr/>
        <p:txBody>
          <a:bodyPr/>
          <a:lstStyle/>
          <a:p>
            <a:r>
              <a:rPr lang="en-US" dirty="0"/>
              <a:t>Minority Stress Model</a:t>
            </a:r>
          </a:p>
        </p:txBody>
      </p:sp>
      <p:sp>
        <p:nvSpPr>
          <p:cNvPr id="3" name="Content Placeholder 2">
            <a:extLst>
              <a:ext uri="{FF2B5EF4-FFF2-40B4-BE49-F238E27FC236}">
                <a16:creationId xmlns:a16="http://schemas.microsoft.com/office/drawing/2014/main" id="{05022EDE-6061-AFF9-A85D-FF526E3EEEAC}"/>
              </a:ext>
            </a:extLst>
          </p:cNvPr>
          <p:cNvSpPr>
            <a:spLocks noGrp="1"/>
          </p:cNvSpPr>
          <p:nvPr>
            <p:ph sz="half" idx="1"/>
          </p:nvPr>
        </p:nvSpPr>
        <p:spPr>
          <a:xfrm>
            <a:off x="1444752" y="1825625"/>
            <a:ext cx="4864608" cy="4351338"/>
          </a:xfrm>
        </p:spPr>
        <p:txBody>
          <a:bodyPr>
            <a:normAutofit fontScale="70000" lnSpcReduction="20000"/>
          </a:bodyPr>
          <a:lstStyle/>
          <a:p>
            <a:r>
              <a:rPr lang="en-US" sz="2800" dirty="0"/>
              <a:t>Hostile or stressful social environments contribute to overall mental distress</a:t>
            </a:r>
          </a:p>
          <a:p>
            <a:pPr lvl="1"/>
            <a:r>
              <a:rPr lang="en-US" sz="2800" dirty="0"/>
              <a:t>Distal</a:t>
            </a:r>
          </a:p>
          <a:p>
            <a:pPr lvl="2"/>
            <a:r>
              <a:rPr lang="en-US" sz="2400" dirty="0"/>
              <a:t>Discrimination and stigmatization</a:t>
            </a:r>
          </a:p>
          <a:p>
            <a:pPr lvl="1"/>
            <a:r>
              <a:rPr lang="en-US" sz="2800" dirty="0"/>
              <a:t>Proximal</a:t>
            </a:r>
          </a:p>
          <a:p>
            <a:pPr lvl="2"/>
            <a:r>
              <a:rPr lang="en-US" sz="2400" dirty="0"/>
              <a:t>Increased vigilance, anticipation of discrimination and stigmatization</a:t>
            </a:r>
          </a:p>
        </p:txBody>
      </p:sp>
      <p:graphicFrame>
        <p:nvGraphicFramePr>
          <p:cNvPr id="5" name="Content Placeholder 4">
            <a:extLst>
              <a:ext uri="{FF2B5EF4-FFF2-40B4-BE49-F238E27FC236}">
                <a16:creationId xmlns:a16="http://schemas.microsoft.com/office/drawing/2014/main" id="{8F716B7C-1B25-E610-0722-E3D2E549A857}"/>
              </a:ext>
            </a:extLst>
          </p:cNvPr>
          <p:cNvGraphicFramePr>
            <a:graphicFrameLocks noGrp="1"/>
          </p:cNvGraphicFramePr>
          <p:nvPr>
            <p:ph sz="half" idx="2"/>
          </p:nvPr>
        </p:nvGraphicFramePr>
        <p:xfrm>
          <a:off x="6792686" y="1448790"/>
          <a:ext cx="5130140" cy="4880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855ED5-CBCC-9924-373E-C94D4F66F28A}"/>
              </a:ext>
            </a:extLst>
          </p:cNvPr>
          <p:cNvSpPr txBox="1"/>
          <p:nvPr/>
        </p:nvSpPr>
        <p:spPr>
          <a:xfrm>
            <a:off x="7291449" y="6391530"/>
            <a:ext cx="3705102" cy="276999"/>
          </a:xfrm>
          <a:prstGeom prst="rect">
            <a:avLst/>
          </a:prstGeom>
          <a:noFill/>
        </p:spPr>
        <p:txBody>
          <a:bodyPr wrap="square" rtlCol="0">
            <a:spAutoFit/>
          </a:bodyPr>
          <a:lstStyle/>
          <a:p>
            <a:pPr algn="r"/>
            <a:r>
              <a:rPr lang="en-US" sz="1200" dirty="0"/>
              <a:t>Meyer et al., 2003; Valentine &amp; </a:t>
            </a:r>
            <a:r>
              <a:rPr lang="en-US" sz="1200" dirty="0" err="1"/>
              <a:t>Shipherd</a:t>
            </a:r>
            <a:r>
              <a:rPr lang="en-US" sz="1200" dirty="0"/>
              <a:t>, 2018</a:t>
            </a:r>
          </a:p>
        </p:txBody>
      </p:sp>
      <p:sp>
        <p:nvSpPr>
          <p:cNvPr id="7" name="Slide Number Placeholder 3">
            <a:extLst>
              <a:ext uri="{FF2B5EF4-FFF2-40B4-BE49-F238E27FC236}">
                <a16:creationId xmlns:a16="http://schemas.microsoft.com/office/drawing/2014/main" id="{97124636-F8A7-E28D-CC27-0463BC602715}"/>
              </a:ext>
            </a:extLst>
          </p:cNvPr>
          <p:cNvSpPr txBox="1">
            <a:spLocks/>
          </p:cNvSpPr>
          <p:nvPr/>
        </p:nvSpPr>
        <p:spPr>
          <a:xfrm>
            <a:off x="8610600" y="6356350"/>
            <a:ext cx="2743200" cy="365125"/>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mtClean="0">
                <a:solidFill>
                  <a:schemeClr val="accent2"/>
                </a:solidFill>
              </a:rPr>
              <a:pPr algn="r">
                <a:spcAft>
                  <a:spcPts val="600"/>
                </a:spcAft>
              </a:pPr>
              <a:t>23</a:t>
            </a:fld>
            <a:endParaRPr lang="en-US" dirty="0">
              <a:solidFill>
                <a:schemeClr val="accent2"/>
              </a:solidFill>
            </a:endParaRPr>
          </a:p>
        </p:txBody>
      </p:sp>
    </p:spTree>
    <p:extLst>
      <p:ext uri="{BB962C8B-B14F-4D97-AF65-F5344CB8AC3E}">
        <p14:creationId xmlns:p14="http://schemas.microsoft.com/office/powerpoint/2010/main" val="3051234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EDA8-B7A4-6CC1-AEE9-A2C94143DFF9}"/>
              </a:ext>
            </a:extLst>
          </p:cNvPr>
          <p:cNvSpPr>
            <a:spLocks noGrp="1"/>
          </p:cNvSpPr>
          <p:nvPr>
            <p:ph type="title"/>
          </p:nvPr>
        </p:nvSpPr>
        <p:spPr>
          <a:xfrm>
            <a:off x="803775" y="1106007"/>
            <a:ext cx="10550025" cy="1182927"/>
          </a:xfrm>
        </p:spPr>
        <p:txBody>
          <a:bodyPr anchor="b">
            <a:noAutofit/>
          </a:bodyPr>
          <a:lstStyle/>
          <a:p>
            <a:r>
              <a:rPr lang="en-US" sz="3600" dirty="0"/>
              <a:t>Discrimination, psychological inflexibility, and anxiety among GSMIs</a:t>
            </a:r>
          </a:p>
        </p:txBody>
      </p:sp>
      <p:sp>
        <p:nvSpPr>
          <p:cNvPr id="3" name="Content Placeholder 2">
            <a:extLst>
              <a:ext uri="{FF2B5EF4-FFF2-40B4-BE49-F238E27FC236}">
                <a16:creationId xmlns:a16="http://schemas.microsoft.com/office/drawing/2014/main" id="{BA1AFDAC-CA90-5FC7-0991-BC47AE11079B}"/>
              </a:ext>
            </a:extLst>
          </p:cNvPr>
          <p:cNvSpPr>
            <a:spLocks noGrp="1"/>
          </p:cNvSpPr>
          <p:nvPr>
            <p:ph idx="1"/>
          </p:nvPr>
        </p:nvSpPr>
        <p:spPr>
          <a:xfrm>
            <a:off x="803775" y="2598947"/>
            <a:ext cx="10550025" cy="3677348"/>
          </a:xfrm>
        </p:spPr>
        <p:txBody>
          <a:bodyPr anchor="t">
            <a:normAutofit fontScale="85000" lnSpcReduction="20000"/>
          </a:bodyPr>
          <a:lstStyle/>
          <a:p>
            <a:r>
              <a:rPr lang="en-US" b="1" dirty="0"/>
              <a:t>Anxiety</a:t>
            </a:r>
            <a:r>
              <a:rPr lang="en-US" dirty="0"/>
              <a:t> is common</a:t>
            </a:r>
          </a:p>
          <a:p>
            <a:r>
              <a:rPr lang="en-US" b="1" dirty="0"/>
              <a:t>Discrimination</a:t>
            </a:r>
            <a:r>
              <a:rPr lang="en-US" dirty="0"/>
              <a:t> is highly associated with increased anxiety</a:t>
            </a:r>
          </a:p>
          <a:p>
            <a:r>
              <a:rPr lang="en-US" b="1" dirty="0"/>
              <a:t>Psychological inflexibility </a:t>
            </a:r>
            <a:r>
              <a:rPr lang="en-US" dirty="0"/>
              <a:t>is more prevalent among GSMIs</a:t>
            </a:r>
          </a:p>
          <a:p>
            <a:endParaRPr lang="en-US" dirty="0"/>
          </a:p>
          <a:p>
            <a:pPr marL="0" indent="0">
              <a:buNone/>
            </a:pPr>
            <a:endParaRPr lang="en-US" sz="1800" dirty="0"/>
          </a:p>
          <a:p>
            <a:pPr marL="0" indent="0">
              <a:buNone/>
            </a:pPr>
            <a:r>
              <a:rPr lang="en-US" sz="1800" dirty="0"/>
              <a:t>Psychological inflexibility is the inclination toward controlling internal experience through avoidance. It prevents engagement in value-driven behavior</a:t>
            </a:r>
          </a:p>
          <a:p>
            <a:pPr marL="0" indent="0">
              <a:buNone/>
            </a:pPr>
            <a:endParaRPr lang="en-US" dirty="0"/>
          </a:p>
        </p:txBody>
      </p:sp>
      <p:sp>
        <p:nvSpPr>
          <p:cNvPr id="4" name="Slide Number Placeholder 3">
            <a:extLst>
              <a:ext uri="{FF2B5EF4-FFF2-40B4-BE49-F238E27FC236}">
                <a16:creationId xmlns:a16="http://schemas.microsoft.com/office/drawing/2014/main" id="{6AC4522A-085E-AADC-54BB-BB49DFE7F9B0}"/>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24</a:t>
            </a:fld>
            <a:endParaRPr lang="en-US" dirty="0">
              <a:solidFill>
                <a:schemeClr val="accent2"/>
              </a:solidFill>
            </a:endParaRPr>
          </a:p>
        </p:txBody>
      </p:sp>
      <p:sp>
        <p:nvSpPr>
          <p:cNvPr id="5" name="TextBox 4">
            <a:extLst>
              <a:ext uri="{FF2B5EF4-FFF2-40B4-BE49-F238E27FC236}">
                <a16:creationId xmlns:a16="http://schemas.microsoft.com/office/drawing/2014/main" id="{5DCCEE61-70FF-F16A-B28C-2ED249E67ACA}"/>
              </a:ext>
            </a:extLst>
          </p:cNvPr>
          <p:cNvSpPr txBox="1"/>
          <p:nvPr/>
        </p:nvSpPr>
        <p:spPr>
          <a:xfrm>
            <a:off x="7576457" y="6391530"/>
            <a:ext cx="3420094" cy="461665"/>
          </a:xfrm>
          <a:prstGeom prst="rect">
            <a:avLst/>
          </a:prstGeom>
          <a:noFill/>
        </p:spPr>
        <p:txBody>
          <a:bodyPr wrap="square" rtlCol="0">
            <a:spAutoFit/>
          </a:bodyPr>
          <a:lstStyle/>
          <a:p>
            <a:pPr algn="r"/>
            <a:r>
              <a:rPr lang="en-US" sz="1200" dirty="0"/>
              <a:t>King et al., 2008; Meyer et al., 2003; Valentine &amp; </a:t>
            </a:r>
            <a:r>
              <a:rPr lang="en-US" sz="1200" dirty="0" err="1"/>
              <a:t>Shipherd</a:t>
            </a:r>
            <a:r>
              <a:rPr lang="en-US" sz="1200" dirty="0"/>
              <a:t>, 2018</a:t>
            </a:r>
          </a:p>
        </p:txBody>
      </p:sp>
    </p:spTree>
    <p:extLst>
      <p:ext uri="{BB962C8B-B14F-4D97-AF65-F5344CB8AC3E}">
        <p14:creationId xmlns:p14="http://schemas.microsoft.com/office/powerpoint/2010/main" val="44424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4365-566A-C235-9803-86DE04421D10}"/>
              </a:ext>
            </a:extLst>
          </p:cNvPr>
          <p:cNvSpPr>
            <a:spLocks noGrp="1"/>
          </p:cNvSpPr>
          <p:nvPr>
            <p:ph type="title"/>
          </p:nvPr>
        </p:nvSpPr>
        <p:spPr>
          <a:xfrm>
            <a:off x="838200" y="698643"/>
            <a:ext cx="5243394" cy="2225532"/>
          </a:xfrm>
        </p:spPr>
        <p:txBody>
          <a:bodyPr anchor="t">
            <a:normAutofit/>
          </a:bodyPr>
          <a:lstStyle/>
          <a:p>
            <a:r>
              <a:rPr lang="en-US" sz="5100" dirty="0"/>
              <a:t>What is stigma consciousness?</a:t>
            </a:r>
          </a:p>
        </p:txBody>
      </p:sp>
      <p:pic>
        <p:nvPicPr>
          <p:cNvPr id="7" name="Picture 6" descr="A picture containing text&#10;&#10;Description automatically generated">
            <a:extLst>
              <a:ext uri="{FF2B5EF4-FFF2-40B4-BE49-F238E27FC236}">
                <a16:creationId xmlns:a16="http://schemas.microsoft.com/office/drawing/2014/main" id="{3135183C-8991-FDAA-826F-1B3F08566546}"/>
              </a:ext>
            </a:extLst>
          </p:cNvPr>
          <p:cNvPicPr>
            <a:picLocks noChangeAspect="1"/>
          </p:cNvPicPr>
          <p:nvPr/>
        </p:nvPicPr>
        <p:blipFill>
          <a:blip r:embed="rId3"/>
          <a:stretch>
            <a:fillRect/>
          </a:stretch>
        </p:blipFill>
        <p:spPr>
          <a:xfrm>
            <a:off x="770026" y="3180351"/>
            <a:ext cx="5468096" cy="3062133"/>
          </a:xfrm>
          <a:prstGeom prst="rect">
            <a:avLst/>
          </a:prstGeom>
        </p:spPr>
      </p:pic>
      <p:sp>
        <p:nvSpPr>
          <p:cNvPr id="3" name="Content Placeholder 2">
            <a:extLst>
              <a:ext uri="{FF2B5EF4-FFF2-40B4-BE49-F238E27FC236}">
                <a16:creationId xmlns:a16="http://schemas.microsoft.com/office/drawing/2014/main" id="{B7A20ECA-FDA4-0ACD-831F-2D565CEC64B2}"/>
              </a:ext>
            </a:extLst>
          </p:cNvPr>
          <p:cNvSpPr>
            <a:spLocks noGrp="1"/>
          </p:cNvSpPr>
          <p:nvPr>
            <p:ph idx="1"/>
          </p:nvPr>
        </p:nvSpPr>
        <p:spPr>
          <a:xfrm>
            <a:off x="6641255" y="879355"/>
            <a:ext cx="4927115" cy="5120755"/>
          </a:xfrm>
        </p:spPr>
        <p:txBody>
          <a:bodyPr anchor="ctr">
            <a:normAutofit fontScale="92500"/>
          </a:bodyPr>
          <a:lstStyle/>
          <a:p>
            <a:r>
              <a:rPr lang="en-US" sz="2000" dirty="0"/>
              <a:t>Stigma consciousness is the concern of being judged or stigmatized based on negative stereotypes about one’s identity, regardless of one’s behavior or appearance</a:t>
            </a:r>
          </a:p>
          <a:p>
            <a:pPr lvl="1"/>
            <a:r>
              <a:rPr lang="en-US" sz="1800" dirty="0"/>
              <a:t>Associated with anxiety among GSMIs</a:t>
            </a:r>
            <a:endParaRPr lang="en-US" sz="1400" dirty="0"/>
          </a:p>
          <a:p>
            <a:pPr lvl="1"/>
            <a:r>
              <a:rPr lang="en-US" sz="1800" dirty="0"/>
              <a:t>May serve as a proximal stressor relating to discrimination and contributing to experiences of psychological inflexibility and anxiety</a:t>
            </a:r>
          </a:p>
        </p:txBody>
      </p:sp>
      <p:sp>
        <p:nvSpPr>
          <p:cNvPr id="4" name="Slide Number Placeholder 3">
            <a:extLst>
              <a:ext uri="{FF2B5EF4-FFF2-40B4-BE49-F238E27FC236}">
                <a16:creationId xmlns:a16="http://schemas.microsoft.com/office/drawing/2014/main" id="{8C462B9F-BA7C-3DDC-EBDB-F4407CE4DA3E}"/>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25</a:t>
            </a:fld>
            <a:endParaRPr lang="en-US">
              <a:solidFill>
                <a:schemeClr val="accent2"/>
              </a:solidFill>
            </a:endParaRPr>
          </a:p>
        </p:txBody>
      </p:sp>
      <p:sp>
        <p:nvSpPr>
          <p:cNvPr id="11" name="TextBox 10">
            <a:extLst>
              <a:ext uri="{FF2B5EF4-FFF2-40B4-BE49-F238E27FC236}">
                <a16:creationId xmlns:a16="http://schemas.microsoft.com/office/drawing/2014/main" id="{ED4907B2-E75C-486A-C370-67A923384E27}"/>
              </a:ext>
            </a:extLst>
          </p:cNvPr>
          <p:cNvSpPr txBox="1"/>
          <p:nvPr/>
        </p:nvSpPr>
        <p:spPr>
          <a:xfrm>
            <a:off x="7576457" y="6391530"/>
            <a:ext cx="3420094" cy="276999"/>
          </a:xfrm>
          <a:prstGeom prst="rect">
            <a:avLst/>
          </a:prstGeom>
          <a:noFill/>
        </p:spPr>
        <p:txBody>
          <a:bodyPr wrap="square" rtlCol="0">
            <a:spAutoFit/>
          </a:bodyPr>
          <a:lstStyle/>
          <a:p>
            <a:pPr algn="r"/>
            <a:r>
              <a:rPr lang="en-US" sz="1200" dirty="0" err="1"/>
              <a:t>Pinel</a:t>
            </a:r>
            <a:r>
              <a:rPr lang="en-US" sz="1200" dirty="0"/>
              <a:t>, 1999; Wu et al., 2020</a:t>
            </a:r>
          </a:p>
        </p:txBody>
      </p:sp>
    </p:spTree>
    <p:extLst>
      <p:ext uri="{BB962C8B-B14F-4D97-AF65-F5344CB8AC3E}">
        <p14:creationId xmlns:p14="http://schemas.microsoft.com/office/powerpoint/2010/main" val="89965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4B7A-4916-A384-3D8D-4ABCC8282CB2}"/>
              </a:ext>
            </a:extLst>
          </p:cNvPr>
          <p:cNvSpPr>
            <a:spLocks noGrp="1"/>
          </p:cNvSpPr>
          <p:nvPr>
            <p:ph type="title"/>
          </p:nvPr>
        </p:nvSpPr>
        <p:spPr>
          <a:xfrm>
            <a:off x="1245072" y="1289765"/>
            <a:ext cx="3651101" cy="4270963"/>
          </a:xfrm>
        </p:spPr>
        <p:txBody>
          <a:bodyPr anchor="ctr">
            <a:normAutofit/>
          </a:bodyPr>
          <a:lstStyle/>
          <a:p>
            <a:pPr algn="ctr"/>
            <a:r>
              <a:rPr lang="en-US" sz="7200">
                <a:solidFill>
                  <a:schemeClr val="bg1"/>
                </a:solidFill>
              </a:rPr>
              <a:t>Our Study</a:t>
            </a:r>
          </a:p>
        </p:txBody>
      </p:sp>
      <p:sp>
        <p:nvSpPr>
          <p:cNvPr id="3" name="Content Placeholder 2">
            <a:extLst>
              <a:ext uri="{FF2B5EF4-FFF2-40B4-BE49-F238E27FC236}">
                <a16:creationId xmlns:a16="http://schemas.microsoft.com/office/drawing/2014/main" id="{A038177A-0C29-3165-EEFA-BFD8A0FE8644}"/>
              </a:ext>
            </a:extLst>
          </p:cNvPr>
          <p:cNvSpPr>
            <a:spLocks noGrp="1"/>
          </p:cNvSpPr>
          <p:nvPr>
            <p:ph idx="1"/>
          </p:nvPr>
        </p:nvSpPr>
        <p:spPr>
          <a:xfrm>
            <a:off x="6397039" y="381935"/>
            <a:ext cx="4685916" cy="5974415"/>
          </a:xfrm>
        </p:spPr>
        <p:txBody>
          <a:bodyPr anchor="ctr">
            <a:normAutofit/>
          </a:bodyPr>
          <a:lstStyle/>
          <a:p>
            <a:pPr marL="0" indent="0">
              <a:buNone/>
            </a:pPr>
            <a:r>
              <a:rPr lang="en-US" sz="3200" dirty="0"/>
              <a:t>Aim: to explore relationships between discrimination, stigma consciousness, psychological inflexibility, and anxiety among GSMIs</a:t>
            </a:r>
          </a:p>
        </p:txBody>
      </p:sp>
      <p:sp>
        <p:nvSpPr>
          <p:cNvPr id="4" name="Slide Number Placeholder 3">
            <a:extLst>
              <a:ext uri="{FF2B5EF4-FFF2-40B4-BE49-F238E27FC236}">
                <a16:creationId xmlns:a16="http://schemas.microsoft.com/office/drawing/2014/main" id="{109C83DF-D1EC-8B7A-45FD-05986D20346A}"/>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26</a:t>
            </a:fld>
            <a:endParaRPr lang="en-US">
              <a:solidFill>
                <a:schemeClr val="accent2"/>
              </a:solidFill>
            </a:endParaRPr>
          </a:p>
        </p:txBody>
      </p:sp>
    </p:spTree>
    <p:extLst>
      <p:ext uri="{BB962C8B-B14F-4D97-AF65-F5344CB8AC3E}">
        <p14:creationId xmlns:p14="http://schemas.microsoft.com/office/powerpoint/2010/main" val="176125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B4BCE-3A01-E4C2-37BD-98AD9606F0F5}"/>
              </a:ext>
            </a:extLst>
          </p:cNvPr>
          <p:cNvSpPr>
            <a:spLocks noGrp="1"/>
          </p:cNvSpPr>
          <p:nvPr>
            <p:ph type="title"/>
          </p:nvPr>
        </p:nvSpPr>
        <p:spPr>
          <a:xfrm>
            <a:off x="6321286" y="365125"/>
            <a:ext cx="5032513" cy="1325563"/>
          </a:xfrm>
        </p:spPr>
        <p:txBody>
          <a:bodyPr/>
          <a:lstStyle/>
          <a:p>
            <a:r>
              <a:rPr lang="en-US" dirty="0"/>
              <a:t>Demographics</a:t>
            </a:r>
          </a:p>
        </p:txBody>
      </p:sp>
      <p:sp>
        <p:nvSpPr>
          <p:cNvPr id="4" name="Slide Number Placeholder 3">
            <a:extLst>
              <a:ext uri="{FF2B5EF4-FFF2-40B4-BE49-F238E27FC236}">
                <a16:creationId xmlns:a16="http://schemas.microsoft.com/office/drawing/2014/main" id="{01CABA80-CCCE-A464-9AD5-6D77FFC05728}"/>
              </a:ext>
            </a:extLst>
          </p:cNvPr>
          <p:cNvSpPr>
            <a:spLocks noGrp="1"/>
          </p:cNvSpPr>
          <p:nvPr>
            <p:ph type="sldNum" sz="quarter" idx="12"/>
          </p:nvPr>
        </p:nvSpPr>
        <p:spPr/>
        <p:txBody>
          <a:bodyPr/>
          <a:lstStyle/>
          <a:p>
            <a:fld id="{D8DA9DAA-006C-4F4B-980E-E3DF019B24E2}" type="slidenum">
              <a:rPr lang="en-US" smtClean="0"/>
              <a:t>27</a:t>
            </a:fld>
            <a:endParaRPr lang="en-US" dirty="0"/>
          </a:p>
        </p:txBody>
      </p:sp>
      <p:graphicFrame>
        <p:nvGraphicFramePr>
          <p:cNvPr id="11" name="Table 10">
            <a:extLst>
              <a:ext uri="{FF2B5EF4-FFF2-40B4-BE49-F238E27FC236}">
                <a16:creationId xmlns:a16="http://schemas.microsoft.com/office/drawing/2014/main" id="{A8E34797-5DD7-41FB-9C53-A1AA823D16DD}"/>
              </a:ext>
            </a:extLst>
          </p:cNvPr>
          <p:cNvGraphicFramePr>
            <a:graphicFrameLocks noGrp="1"/>
          </p:cNvGraphicFramePr>
          <p:nvPr/>
        </p:nvGraphicFramePr>
        <p:xfrm>
          <a:off x="838201" y="486412"/>
          <a:ext cx="4124092" cy="5886369"/>
        </p:xfrm>
        <a:graphic>
          <a:graphicData uri="http://schemas.openxmlformats.org/drawingml/2006/table">
            <a:tbl>
              <a:tblPr firstRow="1" lastRow="1">
                <a:tableStyleId>{5C22544A-7EE6-4342-B048-85BDC9FD1C3A}</a:tableStyleId>
              </a:tblPr>
              <a:tblGrid>
                <a:gridCol w="2874385">
                  <a:extLst>
                    <a:ext uri="{9D8B030D-6E8A-4147-A177-3AD203B41FA5}">
                      <a16:colId xmlns:a16="http://schemas.microsoft.com/office/drawing/2014/main" val="511499000"/>
                    </a:ext>
                  </a:extLst>
                </a:gridCol>
                <a:gridCol w="1249707">
                  <a:extLst>
                    <a:ext uri="{9D8B030D-6E8A-4147-A177-3AD203B41FA5}">
                      <a16:colId xmlns:a16="http://schemas.microsoft.com/office/drawing/2014/main" val="3173026155"/>
                    </a:ext>
                  </a:extLst>
                </a:gridCol>
              </a:tblGrid>
              <a:tr h="329327">
                <a:tc>
                  <a:txBody>
                    <a:bodyPr/>
                    <a:lstStyle/>
                    <a:p>
                      <a:pPr marL="0" marR="0" algn="l">
                        <a:lnSpc>
                          <a:spcPct val="107000"/>
                        </a:lnSpc>
                        <a:spcBef>
                          <a:spcPts val="0"/>
                        </a:spcBef>
                        <a:spcAft>
                          <a:spcPts val="0"/>
                        </a:spcAft>
                      </a:pPr>
                      <a:r>
                        <a:rPr lang="en-US" sz="1600">
                          <a:effectLst/>
                        </a:rPr>
                        <a:t>N=186</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07000"/>
                        </a:lnSpc>
                        <a:spcBef>
                          <a:spcPts val="0"/>
                        </a:spcBef>
                        <a:spcAft>
                          <a:spcPts val="0"/>
                        </a:spcAft>
                      </a:pPr>
                      <a:r>
                        <a:rPr lang="en-US" sz="1600">
                          <a:effectLst/>
                        </a:rPr>
                        <a:t>n (%)</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extLst>
                  <a:ext uri="{0D108BD9-81ED-4DB2-BD59-A6C34878D82A}">
                    <a16:rowId xmlns:a16="http://schemas.microsoft.com/office/drawing/2014/main" val="2750488708"/>
                  </a:ext>
                </a:extLst>
              </a:tr>
              <a:tr h="348694">
                <a:tc>
                  <a:txBody>
                    <a:bodyPr/>
                    <a:lstStyle/>
                    <a:p>
                      <a:pPr marL="0" marR="0" algn="l">
                        <a:lnSpc>
                          <a:spcPct val="107000"/>
                        </a:lnSpc>
                        <a:spcBef>
                          <a:spcPts val="0"/>
                        </a:spcBef>
                        <a:spcAft>
                          <a:spcPts val="0"/>
                        </a:spcAft>
                      </a:pPr>
                      <a:r>
                        <a:rPr lang="en-US" sz="1600" b="1" dirty="0">
                          <a:effectLst/>
                        </a:rPr>
                        <a:t>Gender</a:t>
                      </a:r>
                      <a:endParaRPr lang="en-US"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dirty="0">
                          <a:effectLst/>
                        </a:rPr>
                        <a:t> </a:t>
                      </a:r>
                      <a:endParaRPr lang="en-US"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1048104326"/>
                  </a:ext>
                </a:extLst>
              </a:tr>
              <a:tr h="348694">
                <a:tc>
                  <a:txBody>
                    <a:bodyPr/>
                    <a:lstStyle/>
                    <a:p>
                      <a:pPr marL="182880" marR="0" algn="l">
                        <a:lnSpc>
                          <a:spcPct val="107000"/>
                        </a:lnSpc>
                        <a:spcBef>
                          <a:spcPts val="0"/>
                        </a:spcBef>
                        <a:spcAft>
                          <a:spcPts val="0"/>
                        </a:spcAft>
                      </a:pPr>
                      <a:r>
                        <a:rPr lang="en-US" sz="1600">
                          <a:effectLst/>
                        </a:rPr>
                        <a:t>Cisgender</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108 (58.1%)</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2390563583"/>
                  </a:ext>
                </a:extLst>
              </a:tr>
              <a:tr h="675326">
                <a:tc>
                  <a:txBody>
                    <a:bodyPr/>
                    <a:lstStyle/>
                    <a:p>
                      <a:pPr marL="182880" marR="0" algn="l">
                        <a:lnSpc>
                          <a:spcPct val="107000"/>
                        </a:lnSpc>
                        <a:spcBef>
                          <a:spcPts val="0"/>
                        </a:spcBef>
                        <a:spcAft>
                          <a:spcPts val="0"/>
                        </a:spcAft>
                      </a:pPr>
                      <a:r>
                        <a:rPr lang="en-US" sz="1600">
                          <a:effectLst/>
                        </a:rPr>
                        <a:t>Transgender and/or Non-Binary</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53 (28.5%)</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4166821285"/>
                  </a:ext>
                </a:extLst>
              </a:tr>
              <a:tr h="348694">
                <a:tc>
                  <a:txBody>
                    <a:bodyPr/>
                    <a:lstStyle/>
                    <a:p>
                      <a:pPr marL="182880" marR="0" algn="l">
                        <a:lnSpc>
                          <a:spcPct val="107000"/>
                        </a:lnSpc>
                        <a:spcBef>
                          <a:spcPts val="0"/>
                        </a:spcBef>
                        <a:spcAft>
                          <a:spcPts val="0"/>
                        </a:spcAft>
                      </a:pPr>
                      <a:r>
                        <a:rPr lang="en-US" sz="1600" dirty="0">
                          <a:effectLst/>
                        </a:rPr>
                        <a:t>Questioning</a:t>
                      </a:r>
                      <a:endParaRPr lang="en-US"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18 (9.7%)</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2891249036"/>
                  </a:ext>
                </a:extLst>
              </a:tr>
              <a:tr h="348694">
                <a:tc>
                  <a:txBody>
                    <a:bodyPr/>
                    <a:lstStyle/>
                    <a:p>
                      <a:pPr marL="182880" marR="0" algn="l">
                        <a:lnSpc>
                          <a:spcPct val="107000"/>
                        </a:lnSpc>
                        <a:spcBef>
                          <a:spcPts val="0"/>
                        </a:spcBef>
                        <a:spcAft>
                          <a:spcPts val="0"/>
                        </a:spcAft>
                      </a:pPr>
                      <a:r>
                        <a:rPr lang="en-US" sz="1600">
                          <a:effectLst/>
                        </a:rPr>
                        <a:t>Something else</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7 (3.8%)</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2558717549"/>
                  </a:ext>
                </a:extLst>
              </a:tr>
              <a:tr h="348694">
                <a:tc>
                  <a:txBody>
                    <a:bodyPr/>
                    <a:lstStyle/>
                    <a:p>
                      <a:pPr marL="0" marR="0" algn="l">
                        <a:lnSpc>
                          <a:spcPct val="107000"/>
                        </a:lnSpc>
                        <a:spcBef>
                          <a:spcPts val="0"/>
                        </a:spcBef>
                        <a:spcAft>
                          <a:spcPts val="0"/>
                        </a:spcAft>
                      </a:pPr>
                      <a:r>
                        <a:rPr lang="en-US" sz="1600" b="1" dirty="0">
                          <a:effectLst/>
                        </a:rPr>
                        <a:t>Sexual Orientation</a:t>
                      </a:r>
                      <a:endParaRPr lang="en-US"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dirty="0">
                          <a:effectLst/>
                        </a:rPr>
                        <a:t> </a:t>
                      </a:r>
                      <a:endParaRPr lang="en-US"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1496137466"/>
                  </a:ext>
                </a:extLst>
              </a:tr>
              <a:tr h="348694">
                <a:tc>
                  <a:txBody>
                    <a:bodyPr/>
                    <a:lstStyle/>
                    <a:p>
                      <a:pPr marL="182880" marR="0" algn="l">
                        <a:lnSpc>
                          <a:spcPct val="107000"/>
                        </a:lnSpc>
                        <a:spcBef>
                          <a:spcPts val="0"/>
                        </a:spcBef>
                        <a:spcAft>
                          <a:spcPts val="0"/>
                        </a:spcAft>
                      </a:pPr>
                      <a:r>
                        <a:rPr lang="en-US" sz="1600">
                          <a:effectLst/>
                        </a:rPr>
                        <a:t>Asexual/Ace-Spectrum</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33 (17.7%)</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2520048565"/>
                  </a:ext>
                </a:extLst>
              </a:tr>
              <a:tr h="348694">
                <a:tc>
                  <a:txBody>
                    <a:bodyPr/>
                    <a:lstStyle/>
                    <a:p>
                      <a:pPr marL="182880" marR="0" algn="l">
                        <a:lnSpc>
                          <a:spcPct val="107000"/>
                        </a:lnSpc>
                        <a:spcBef>
                          <a:spcPts val="0"/>
                        </a:spcBef>
                        <a:spcAft>
                          <a:spcPts val="0"/>
                        </a:spcAft>
                      </a:pPr>
                      <a:r>
                        <a:rPr lang="en-US" sz="1600">
                          <a:effectLst/>
                        </a:rPr>
                        <a:t>Bisexual</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81 (43.5%)</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777133579"/>
                  </a:ext>
                </a:extLst>
              </a:tr>
              <a:tr h="348694">
                <a:tc>
                  <a:txBody>
                    <a:bodyPr/>
                    <a:lstStyle/>
                    <a:p>
                      <a:pPr marL="182880" marR="0" algn="l">
                        <a:lnSpc>
                          <a:spcPct val="107000"/>
                        </a:lnSpc>
                        <a:spcBef>
                          <a:spcPts val="0"/>
                        </a:spcBef>
                        <a:spcAft>
                          <a:spcPts val="0"/>
                        </a:spcAft>
                      </a:pPr>
                      <a:r>
                        <a:rPr lang="en-US" sz="1600">
                          <a:effectLst/>
                        </a:rPr>
                        <a:t>Gay</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42 (22.6%)</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970098815"/>
                  </a:ext>
                </a:extLst>
              </a:tr>
              <a:tr h="348694">
                <a:tc>
                  <a:txBody>
                    <a:bodyPr/>
                    <a:lstStyle/>
                    <a:p>
                      <a:pPr marL="182880" marR="0" algn="l">
                        <a:lnSpc>
                          <a:spcPct val="107000"/>
                        </a:lnSpc>
                        <a:spcBef>
                          <a:spcPts val="0"/>
                        </a:spcBef>
                        <a:spcAft>
                          <a:spcPts val="0"/>
                        </a:spcAft>
                      </a:pPr>
                      <a:r>
                        <a:rPr lang="en-US" sz="1600">
                          <a:effectLst/>
                        </a:rPr>
                        <a:t>Lesbian</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dirty="0">
                          <a:effectLst/>
                        </a:rPr>
                        <a:t>26 (14.0%)</a:t>
                      </a:r>
                      <a:endParaRPr lang="en-US"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693072773"/>
                  </a:ext>
                </a:extLst>
              </a:tr>
              <a:tr h="348694">
                <a:tc>
                  <a:txBody>
                    <a:bodyPr/>
                    <a:lstStyle/>
                    <a:p>
                      <a:pPr marL="182880" marR="0" algn="l">
                        <a:lnSpc>
                          <a:spcPct val="107000"/>
                        </a:lnSpc>
                        <a:spcBef>
                          <a:spcPts val="0"/>
                        </a:spcBef>
                        <a:spcAft>
                          <a:spcPts val="0"/>
                        </a:spcAft>
                      </a:pPr>
                      <a:r>
                        <a:rPr lang="en-US" sz="1600">
                          <a:effectLst/>
                        </a:rPr>
                        <a:t>Pansexual</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32 (17.2%)</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1538619334"/>
                  </a:ext>
                </a:extLst>
              </a:tr>
              <a:tr h="348694">
                <a:tc>
                  <a:txBody>
                    <a:bodyPr/>
                    <a:lstStyle/>
                    <a:p>
                      <a:pPr marL="182880" marR="0" algn="l">
                        <a:lnSpc>
                          <a:spcPct val="107000"/>
                        </a:lnSpc>
                        <a:spcBef>
                          <a:spcPts val="0"/>
                        </a:spcBef>
                        <a:spcAft>
                          <a:spcPts val="0"/>
                        </a:spcAft>
                      </a:pPr>
                      <a:r>
                        <a:rPr lang="en-US" sz="1600">
                          <a:effectLst/>
                        </a:rPr>
                        <a:t>Queer</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49 (26.3%)</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1917443646"/>
                  </a:ext>
                </a:extLst>
              </a:tr>
              <a:tr h="348694">
                <a:tc>
                  <a:txBody>
                    <a:bodyPr/>
                    <a:lstStyle/>
                    <a:p>
                      <a:pPr marL="182880" marR="0" algn="l">
                        <a:lnSpc>
                          <a:spcPct val="107000"/>
                        </a:lnSpc>
                        <a:spcBef>
                          <a:spcPts val="0"/>
                        </a:spcBef>
                        <a:spcAft>
                          <a:spcPts val="0"/>
                        </a:spcAft>
                      </a:pPr>
                      <a:r>
                        <a:rPr lang="en-US" sz="1600">
                          <a:effectLst/>
                        </a:rPr>
                        <a:t>Questioning</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12 (6.5%)</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3096390855"/>
                  </a:ext>
                </a:extLst>
              </a:tr>
              <a:tr h="348694">
                <a:tc>
                  <a:txBody>
                    <a:bodyPr/>
                    <a:lstStyle/>
                    <a:p>
                      <a:pPr marL="182880" marR="0" algn="l">
                        <a:lnSpc>
                          <a:spcPct val="107000"/>
                        </a:lnSpc>
                        <a:spcBef>
                          <a:spcPts val="0"/>
                        </a:spcBef>
                        <a:spcAft>
                          <a:spcPts val="0"/>
                        </a:spcAft>
                      </a:pPr>
                      <a:r>
                        <a:rPr lang="en-US" sz="1600">
                          <a:effectLst/>
                        </a:rPr>
                        <a:t>Straight</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4 (2.2%)</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3137800287"/>
                  </a:ext>
                </a:extLst>
              </a:tr>
              <a:tr h="348694">
                <a:tc>
                  <a:txBody>
                    <a:bodyPr/>
                    <a:lstStyle/>
                    <a:p>
                      <a:pPr marL="0" marR="0" algn="l">
                        <a:lnSpc>
                          <a:spcPct val="107000"/>
                        </a:lnSpc>
                        <a:spcBef>
                          <a:spcPts val="0"/>
                        </a:spcBef>
                        <a:spcAft>
                          <a:spcPts val="0"/>
                        </a:spcAft>
                      </a:pPr>
                      <a:r>
                        <a:rPr lang="en-US" sz="1600">
                          <a:effectLst/>
                        </a:rPr>
                        <a:t> </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dirty="0">
                          <a:effectLst/>
                        </a:rPr>
                        <a:t> </a:t>
                      </a:r>
                      <a:endParaRPr lang="en-US"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313052347"/>
                  </a:ext>
                </a:extLst>
              </a:tr>
            </a:tbl>
          </a:graphicData>
        </a:graphic>
      </p:graphicFrame>
      <p:graphicFrame>
        <p:nvGraphicFramePr>
          <p:cNvPr id="12" name="Table 11">
            <a:extLst>
              <a:ext uri="{FF2B5EF4-FFF2-40B4-BE49-F238E27FC236}">
                <a16:creationId xmlns:a16="http://schemas.microsoft.com/office/drawing/2014/main" id="{3A47640C-DDCC-D4BF-4CD1-995B97304090}"/>
              </a:ext>
            </a:extLst>
          </p:cNvPr>
          <p:cNvGraphicFramePr>
            <a:graphicFrameLocks noGrp="1"/>
          </p:cNvGraphicFramePr>
          <p:nvPr/>
        </p:nvGraphicFramePr>
        <p:xfrm>
          <a:off x="6321286" y="3035536"/>
          <a:ext cx="5032513" cy="3337245"/>
        </p:xfrm>
        <a:graphic>
          <a:graphicData uri="http://schemas.openxmlformats.org/drawingml/2006/table">
            <a:tbl>
              <a:tblPr firstRow="1" lastRow="1">
                <a:tableStyleId>{5C22544A-7EE6-4342-B048-85BDC9FD1C3A}</a:tableStyleId>
              </a:tblPr>
              <a:tblGrid>
                <a:gridCol w="3791934">
                  <a:extLst>
                    <a:ext uri="{9D8B030D-6E8A-4147-A177-3AD203B41FA5}">
                      <a16:colId xmlns:a16="http://schemas.microsoft.com/office/drawing/2014/main" val="634737003"/>
                    </a:ext>
                  </a:extLst>
                </a:gridCol>
                <a:gridCol w="1240579">
                  <a:extLst>
                    <a:ext uri="{9D8B030D-6E8A-4147-A177-3AD203B41FA5}">
                      <a16:colId xmlns:a16="http://schemas.microsoft.com/office/drawing/2014/main" val="4162352578"/>
                    </a:ext>
                  </a:extLst>
                </a:gridCol>
              </a:tblGrid>
              <a:tr h="239304">
                <a:tc>
                  <a:txBody>
                    <a:bodyPr/>
                    <a:lstStyle/>
                    <a:p>
                      <a:pPr marL="0" marR="0" algn="l">
                        <a:lnSpc>
                          <a:spcPct val="107000"/>
                        </a:lnSpc>
                        <a:spcBef>
                          <a:spcPts val="0"/>
                        </a:spcBef>
                        <a:spcAft>
                          <a:spcPts val="0"/>
                        </a:spcAft>
                      </a:pPr>
                      <a:r>
                        <a:rPr lang="en-US" sz="1600" dirty="0">
                          <a:effectLst/>
                        </a:rPr>
                        <a:t>N=186</a:t>
                      </a:r>
                      <a:endParaRPr lang="en-US"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07000"/>
                        </a:lnSpc>
                        <a:spcBef>
                          <a:spcPts val="0"/>
                        </a:spcBef>
                        <a:spcAft>
                          <a:spcPts val="0"/>
                        </a:spcAft>
                      </a:pPr>
                      <a:r>
                        <a:rPr lang="en-US" sz="1600">
                          <a:effectLst/>
                        </a:rPr>
                        <a:t>n (%)</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extLst>
                  <a:ext uri="{0D108BD9-81ED-4DB2-BD59-A6C34878D82A}">
                    <a16:rowId xmlns:a16="http://schemas.microsoft.com/office/drawing/2014/main" val="3098903170"/>
                  </a:ext>
                </a:extLst>
              </a:tr>
              <a:tr h="489657">
                <a:tc>
                  <a:txBody>
                    <a:bodyPr/>
                    <a:lstStyle/>
                    <a:p>
                      <a:pPr marL="0" marR="0" algn="l">
                        <a:lnSpc>
                          <a:spcPct val="107000"/>
                        </a:lnSpc>
                        <a:spcBef>
                          <a:spcPts val="0"/>
                        </a:spcBef>
                        <a:spcAft>
                          <a:spcPts val="0"/>
                        </a:spcAft>
                      </a:pPr>
                      <a:r>
                        <a:rPr lang="en-US" sz="1600" b="1" dirty="0">
                          <a:effectLst/>
                        </a:rPr>
                        <a:t>Race</a:t>
                      </a:r>
                    </a:p>
                    <a:p>
                      <a:pPr marL="0" marR="0" algn="l">
                        <a:lnSpc>
                          <a:spcPct val="107000"/>
                        </a:lnSpc>
                        <a:spcBef>
                          <a:spcPts val="0"/>
                        </a:spcBef>
                        <a:spcAft>
                          <a:spcPts val="0"/>
                        </a:spcAft>
                      </a:pPr>
                      <a:r>
                        <a:rPr lang="en-US" sz="1600" dirty="0">
                          <a:effectLst/>
                        </a:rPr>
                        <a:t> </a:t>
                      </a:r>
                      <a:endParaRPr lang="en-US"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dirty="0">
                          <a:effectLst/>
                        </a:rPr>
                        <a:t> </a:t>
                      </a:r>
                      <a:endParaRPr lang="en-US"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4247531793"/>
                  </a:ext>
                </a:extLst>
              </a:tr>
              <a:tr h="253277">
                <a:tc>
                  <a:txBody>
                    <a:bodyPr/>
                    <a:lstStyle/>
                    <a:p>
                      <a:pPr marL="0" marR="0" algn="l">
                        <a:lnSpc>
                          <a:spcPct val="107000"/>
                        </a:lnSpc>
                        <a:spcBef>
                          <a:spcPts val="0"/>
                        </a:spcBef>
                        <a:spcAft>
                          <a:spcPts val="0"/>
                        </a:spcAft>
                      </a:pPr>
                      <a:r>
                        <a:rPr lang="en-US" sz="1600" dirty="0">
                          <a:effectLst/>
                        </a:rPr>
                        <a:t>American Indian/ Alaska Native/ Indigenous</a:t>
                      </a:r>
                      <a:endParaRPr lang="en-US"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6 (3.2%)</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2877427836"/>
                  </a:ext>
                </a:extLst>
              </a:tr>
              <a:tr h="253277">
                <a:tc>
                  <a:txBody>
                    <a:bodyPr/>
                    <a:lstStyle/>
                    <a:p>
                      <a:pPr marL="0" marR="0" algn="l">
                        <a:lnSpc>
                          <a:spcPct val="107000"/>
                        </a:lnSpc>
                        <a:spcBef>
                          <a:spcPts val="0"/>
                        </a:spcBef>
                        <a:spcAft>
                          <a:spcPts val="0"/>
                        </a:spcAft>
                      </a:pPr>
                      <a:r>
                        <a:rPr lang="en-US" sz="1600">
                          <a:effectLst/>
                        </a:rPr>
                        <a:t>Asian/ Pacific Islander</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dirty="0">
                          <a:effectLst/>
                        </a:rPr>
                        <a:t>20 (10.8%)</a:t>
                      </a:r>
                      <a:endParaRPr lang="en-US"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3648701691"/>
                  </a:ext>
                </a:extLst>
              </a:tr>
              <a:tr h="253277">
                <a:tc>
                  <a:txBody>
                    <a:bodyPr/>
                    <a:lstStyle/>
                    <a:p>
                      <a:pPr marL="0" marR="0" algn="l">
                        <a:lnSpc>
                          <a:spcPct val="107000"/>
                        </a:lnSpc>
                        <a:spcBef>
                          <a:spcPts val="0"/>
                        </a:spcBef>
                        <a:spcAft>
                          <a:spcPts val="0"/>
                        </a:spcAft>
                      </a:pPr>
                      <a:r>
                        <a:rPr lang="en-US" sz="1600">
                          <a:effectLst/>
                        </a:rPr>
                        <a:t>Black</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10 (5.4%)</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722048400"/>
                  </a:ext>
                </a:extLst>
              </a:tr>
              <a:tr h="253277">
                <a:tc>
                  <a:txBody>
                    <a:bodyPr/>
                    <a:lstStyle/>
                    <a:p>
                      <a:pPr marL="0" marR="0" algn="l">
                        <a:lnSpc>
                          <a:spcPct val="107000"/>
                        </a:lnSpc>
                        <a:spcBef>
                          <a:spcPts val="0"/>
                        </a:spcBef>
                        <a:spcAft>
                          <a:spcPts val="0"/>
                        </a:spcAft>
                      </a:pPr>
                      <a:r>
                        <a:rPr lang="en-US" sz="1600" dirty="0">
                          <a:effectLst/>
                        </a:rPr>
                        <a:t>Hispanic, Latino/a/x, or Spanish Origin</a:t>
                      </a:r>
                      <a:endParaRPr lang="en-US"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21 (11.3%)</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3362238818"/>
                  </a:ext>
                </a:extLst>
              </a:tr>
              <a:tr h="253277">
                <a:tc>
                  <a:txBody>
                    <a:bodyPr/>
                    <a:lstStyle/>
                    <a:p>
                      <a:pPr marL="0" marR="0" algn="l">
                        <a:lnSpc>
                          <a:spcPct val="107000"/>
                        </a:lnSpc>
                        <a:spcBef>
                          <a:spcPts val="0"/>
                        </a:spcBef>
                        <a:spcAft>
                          <a:spcPts val="0"/>
                        </a:spcAft>
                      </a:pPr>
                      <a:r>
                        <a:rPr lang="en-US" sz="1600">
                          <a:effectLst/>
                        </a:rPr>
                        <a:t>Middle Eastern/ North African (Non-White</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2 (1.1%)</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2351485609"/>
                  </a:ext>
                </a:extLst>
              </a:tr>
              <a:tr h="253277">
                <a:tc>
                  <a:txBody>
                    <a:bodyPr/>
                    <a:lstStyle/>
                    <a:p>
                      <a:pPr marL="0" marR="0" algn="l">
                        <a:lnSpc>
                          <a:spcPct val="107000"/>
                        </a:lnSpc>
                        <a:spcBef>
                          <a:spcPts val="0"/>
                        </a:spcBef>
                        <a:spcAft>
                          <a:spcPts val="0"/>
                        </a:spcAft>
                      </a:pPr>
                      <a:r>
                        <a:rPr lang="en-US" sz="1600">
                          <a:effectLst/>
                        </a:rPr>
                        <a:t>White</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a:effectLst/>
                        </a:rPr>
                        <a:t>154 (82.8%)</a:t>
                      </a:r>
                      <a:endParaRPr lang="en-US"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328024957"/>
                  </a:ext>
                </a:extLst>
              </a:tr>
              <a:tr h="253277">
                <a:tc>
                  <a:txBody>
                    <a:bodyPr/>
                    <a:lstStyle/>
                    <a:p>
                      <a:pPr marL="0" marR="0" algn="l">
                        <a:lnSpc>
                          <a:spcPct val="107000"/>
                        </a:lnSpc>
                        <a:spcBef>
                          <a:spcPts val="0"/>
                        </a:spcBef>
                        <a:spcAft>
                          <a:spcPts val="0"/>
                        </a:spcAft>
                      </a:pPr>
                      <a:r>
                        <a:rPr lang="en-US" sz="1600">
                          <a:effectLst/>
                        </a:rPr>
                        <a:t> </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15000"/>
                        </a:lnSpc>
                        <a:spcBef>
                          <a:spcPts val="0"/>
                        </a:spcBef>
                        <a:spcAft>
                          <a:spcPts val="1000"/>
                        </a:spcAft>
                        <a:tabLst>
                          <a:tab pos="228600" algn="dec"/>
                        </a:tabLst>
                      </a:pPr>
                      <a:r>
                        <a:rPr lang="en-US" sz="1600" dirty="0">
                          <a:effectLst/>
                        </a:rPr>
                        <a:t> </a:t>
                      </a:r>
                      <a:endParaRPr lang="en-US"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tc>
                <a:extLst>
                  <a:ext uri="{0D108BD9-81ED-4DB2-BD59-A6C34878D82A}">
                    <a16:rowId xmlns:a16="http://schemas.microsoft.com/office/drawing/2014/main" val="3510467659"/>
                  </a:ext>
                </a:extLst>
              </a:tr>
            </a:tbl>
          </a:graphicData>
        </a:graphic>
      </p:graphicFrame>
      <p:graphicFrame>
        <p:nvGraphicFramePr>
          <p:cNvPr id="3" name="Table 2">
            <a:extLst>
              <a:ext uri="{FF2B5EF4-FFF2-40B4-BE49-F238E27FC236}">
                <a16:creationId xmlns:a16="http://schemas.microsoft.com/office/drawing/2014/main" id="{40EF5465-A8D7-5787-9C9C-372A7CEC033B}"/>
              </a:ext>
            </a:extLst>
          </p:cNvPr>
          <p:cNvGraphicFramePr>
            <a:graphicFrameLocks noGrp="1"/>
          </p:cNvGraphicFramePr>
          <p:nvPr/>
        </p:nvGraphicFramePr>
        <p:xfrm>
          <a:off x="6321286" y="2347831"/>
          <a:ext cx="5032512" cy="678021"/>
        </p:xfrm>
        <a:graphic>
          <a:graphicData uri="http://schemas.openxmlformats.org/drawingml/2006/table">
            <a:tbl>
              <a:tblPr firstRow="1" lastRow="1">
                <a:tableStyleId>{B301B821-A1FF-4177-AEE7-76D212191A09}</a:tableStyleId>
              </a:tblPr>
              <a:tblGrid>
                <a:gridCol w="3763240">
                  <a:extLst>
                    <a:ext uri="{9D8B030D-6E8A-4147-A177-3AD203B41FA5}">
                      <a16:colId xmlns:a16="http://schemas.microsoft.com/office/drawing/2014/main" val="2927313127"/>
                    </a:ext>
                  </a:extLst>
                </a:gridCol>
                <a:gridCol w="1269272">
                  <a:extLst>
                    <a:ext uri="{9D8B030D-6E8A-4147-A177-3AD203B41FA5}">
                      <a16:colId xmlns:a16="http://schemas.microsoft.com/office/drawing/2014/main" val="1355144740"/>
                    </a:ext>
                  </a:extLst>
                </a:gridCol>
              </a:tblGrid>
              <a:tr h="329327">
                <a:tc>
                  <a:txBody>
                    <a:bodyPr/>
                    <a:lstStyle/>
                    <a:p>
                      <a:pPr marL="0" marR="0" algn="l">
                        <a:lnSpc>
                          <a:spcPct val="107000"/>
                        </a:lnSpc>
                        <a:spcBef>
                          <a:spcPts val="0"/>
                        </a:spcBef>
                        <a:spcAft>
                          <a:spcPts val="0"/>
                        </a:spcAft>
                      </a:pPr>
                      <a:r>
                        <a:rPr lang="en-US" sz="1600">
                          <a:effectLst/>
                        </a:rPr>
                        <a:t>N=186</a:t>
                      </a:r>
                      <a:endParaRPr lang="en-US" sz="16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tc>
                  <a:txBody>
                    <a:bodyPr/>
                    <a:lstStyle/>
                    <a:p>
                      <a:pPr marL="0" marR="0" algn="l">
                        <a:lnSpc>
                          <a:spcPct val="107000"/>
                        </a:lnSpc>
                        <a:spcBef>
                          <a:spcPts val="0"/>
                        </a:spcBef>
                        <a:spcAft>
                          <a:spcPts val="0"/>
                        </a:spcAft>
                      </a:pPr>
                      <a:r>
                        <a:rPr lang="en-US" sz="1600" dirty="0">
                          <a:effectLst/>
                        </a:rPr>
                        <a:t>M (SD)</a:t>
                      </a:r>
                      <a:endParaRPr lang="en-US"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tc>
                <a:extLst>
                  <a:ext uri="{0D108BD9-81ED-4DB2-BD59-A6C34878D82A}">
                    <a16:rowId xmlns:a16="http://schemas.microsoft.com/office/drawing/2014/main" val="798822455"/>
                  </a:ext>
                </a:extLst>
              </a:tr>
              <a:tr h="348694">
                <a:tc>
                  <a:txBody>
                    <a:bodyPr/>
                    <a:lstStyle/>
                    <a:p>
                      <a:pPr marL="0" marR="0" algn="l">
                        <a:lnSpc>
                          <a:spcPct val="107000"/>
                        </a:lnSpc>
                        <a:spcBef>
                          <a:spcPts val="0"/>
                        </a:spcBef>
                        <a:spcAft>
                          <a:spcPts val="0"/>
                        </a:spcAft>
                      </a:pPr>
                      <a:r>
                        <a:rPr lang="en-US" sz="1600" dirty="0">
                          <a:effectLst/>
                        </a:rPr>
                        <a:t>Age (years)</a:t>
                      </a:r>
                      <a:endParaRPr lang="en-US"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54" marR="63054" marT="0" marB="0">
                    <a:solidFill>
                      <a:schemeClr val="accent1">
                        <a:lumMod val="20000"/>
                        <a:lumOff val="80000"/>
                      </a:schemeClr>
                    </a:solidFill>
                  </a:tcPr>
                </a:tc>
                <a:tc>
                  <a:txBody>
                    <a:bodyPr/>
                    <a:lstStyle/>
                    <a:p>
                      <a:pPr marL="0" marR="0" algn="l">
                        <a:lnSpc>
                          <a:spcPct val="115000"/>
                        </a:lnSpc>
                        <a:spcBef>
                          <a:spcPts val="0"/>
                        </a:spcBef>
                        <a:spcAft>
                          <a:spcPts val="1000"/>
                        </a:spcAft>
                        <a:tabLst>
                          <a:tab pos="228600" algn="dec"/>
                        </a:tabLst>
                      </a:pPr>
                      <a:r>
                        <a:rPr lang="en-US" sz="1600" b="0" dirty="0">
                          <a:effectLst/>
                        </a:rPr>
                        <a:t>26.02 (6.27)</a:t>
                      </a:r>
                      <a:endParaRPr lang="en-US" sz="1600" b="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054" marR="63054" marT="0" marB="0">
                    <a:solidFill>
                      <a:schemeClr val="accent1">
                        <a:lumMod val="20000"/>
                        <a:lumOff val="80000"/>
                      </a:schemeClr>
                    </a:solidFill>
                  </a:tcPr>
                </a:tc>
                <a:extLst>
                  <a:ext uri="{0D108BD9-81ED-4DB2-BD59-A6C34878D82A}">
                    <a16:rowId xmlns:a16="http://schemas.microsoft.com/office/drawing/2014/main" val="1589965459"/>
                  </a:ext>
                </a:extLst>
              </a:tr>
            </a:tbl>
          </a:graphicData>
        </a:graphic>
      </p:graphicFrame>
    </p:spTree>
    <p:extLst>
      <p:ext uri="{BB962C8B-B14F-4D97-AF65-F5344CB8AC3E}">
        <p14:creationId xmlns:p14="http://schemas.microsoft.com/office/powerpoint/2010/main" val="54345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B638-464B-A038-8AAB-240054904C97}"/>
              </a:ext>
            </a:extLst>
          </p:cNvPr>
          <p:cNvSpPr>
            <a:spLocks noGrp="1"/>
          </p:cNvSpPr>
          <p:nvPr>
            <p:ph type="title"/>
          </p:nvPr>
        </p:nvSpPr>
        <p:spPr/>
        <p:txBody>
          <a:bodyPr/>
          <a:lstStyle/>
          <a:p>
            <a:r>
              <a:rPr lang="en-US"/>
              <a:t>Measures</a:t>
            </a:r>
            <a:endParaRPr lang="en-US" dirty="0"/>
          </a:p>
        </p:txBody>
      </p:sp>
      <p:sp>
        <p:nvSpPr>
          <p:cNvPr id="3" name="Content Placeholder 2">
            <a:extLst>
              <a:ext uri="{FF2B5EF4-FFF2-40B4-BE49-F238E27FC236}">
                <a16:creationId xmlns:a16="http://schemas.microsoft.com/office/drawing/2014/main" id="{9BE01E5C-ECE1-661C-FE06-673E2A2043FD}"/>
              </a:ext>
            </a:extLst>
          </p:cNvPr>
          <p:cNvSpPr>
            <a:spLocks noGrp="1"/>
          </p:cNvSpPr>
          <p:nvPr>
            <p:ph idx="1"/>
          </p:nvPr>
        </p:nvSpPr>
        <p:spPr/>
        <p:txBody>
          <a:bodyPr>
            <a:normAutofit fontScale="62500" lnSpcReduction="20000"/>
          </a:bodyPr>
          <a:lstStyle/>
          <a:p>
            <a:r>
              <a:rPr lang="en-US" sz="2200" b="1" dirty="0">
                <a:solidFill>
                  <a:schemeClr val="accent2"/>
                </a:solidFill>
              </a:rPr>
              <a:t>Demographic Information: </a:t>
            </a:r>
            <a:r>
              <a:rPr lang="en-US" sz="2200" dirty="0"/>
              <a:t>Demographic information items were self-created based on best practices described in Fernandez et. al., 2016; Suen et. al., 2020; Wadsworth et. al., 2016</a:t>
            </a:r>
          </a:p>
          <a:p>
            <a:r>
              <a:rPr lang="en-US" sz="2200" b="1" dirty="0">
                <a:solidFill>
                  <a:schemeClr val="accent6"/>
                </a:solidFill>
              </a:rPr>
              <a:t>Depression Anxiety Stress Scales – anxiety subscale (DASS21; Lovibond &amp; Lovibond, 1995): </a:t>
            </a:r>
            <a:r>
              <a:rPr lang="en-US" sz="2200" dirty="0"/>
              <a:t>7-item self-report assessing anxiety symptoms. Higher scores indicate more severe anxiety symptoms.</a:t>
            </a:r>
          </a:p>
          <a:p>
            <a:r>
              <a:rPr lang="en-US" sz="2200" b="1" dirty="0">
                <a:solidFill>
                  <a:schemeClr val="accent1"/>
                </a:solidFill>
              </a:rPr>
              <a:t>Intersectional Discrimination Index – major discrimination subscale (</a:t>
            </a:r>
            <a:r>
              <a:rPr lang="en-US" sz="2200" b="1" dirty="0" err="1">
                <a:solidFill>
                  <a:schemeClr val="accent1"/>
                </a:solidFill>
              </a:rPr>
              <a:t>Sheim</a:t>
            </a:r>
            <a:r>
              <a:rPr lang="en-US" sz="2200" b="1" dirty="0">
                <a:solidFill>
                  <a:schemeClr val="accent1"/>
                </a:solidFill>
              </a:rPr>
              <a:t> et. al., 2019): </a:t>
            </a:r>
            <a:r>
              <a:rPr lang="en-US" sz="2200" dirty="0"/>
              <a:t>13-item self-report measuring the frequency of experienced discrimination. Higher scores indicate more frequent experiences of major discrimination.</a:t>
            </a:r>
          </a:p>
          <a:p>
            <a:pPr lvl="1"/>
            <a:r>
              <a:rPr lang="en-US" sz="1800" dirty="0"/>
              <a:t>(e.g. fired from a job, loss of a close relationship, physical or sexual assault)</a:t>
            </a:r>
          </a:p>
          <a:p>
            <a:r>
              <a:rPr lang="en-US" sz="2200" b="1" dirty="0">
                <a:solidFill>
                  <a:schemeClr val="accent5"/>
                </a:solidFill>
              </a:rPr>
              <a:t>Multidimensional Psychological Flexibility Inventory – inflexibility subscale (MPFI; </a:t>
            </a:r>
            <a:r>
              <a:rPr lang="en-US" sz="2200" b="1" dirty="0" err="1">
                <a:solidFill>
                  <a:schemeClr val="accent5"/>
                </a:solidFill>
              </a:rPr>
              <a:t>Rolffs</a:t>
            </a:r>
            <a:r>
              <a:rPr lang="en-US" sz="2200" b="1" dirty="0">
                <a:solidFill>
                  <a:schemeClr val="accent5"/>
                </a:solidFill>
              </a:rPr>
              <a:t> et al., 2016): </a:t>
            </a:r>
            <a:r>
              <a:rPr lang="en-US" sz="2200" dirty="0"/>
              <a:t>12-item self-report assessing global inflexibility, including items on experiential avoidance, loss of contact with present moment, self as content, fusion, lack of contact with values, and inaction. Higher scores indicate greater inflexibility.</a:t>
            </a:r>
          </a:p>
          <a:p>
            <a:r>
              <a:rPr lang="en-US" sz="2200" b="1" dirty="0">
                <a:solidFill>
                  <a:schemeClr val="accent4"/>
                </a:solidFill>
              </a:rPr>
              <a:t>Stigma Consciousness Questionnaire (SCQ; </a:t>
            </a:r>
            <a:r>
              <a:rPr lang="en-US" sz="2200" b="1" dirty="0" err="1">
                <a:solidFill>
                  <a:schemeClr val="accent4"/>
                </a:solidFill>
              </a:rPr>
              <a:t>Pinel</a:t>
            </a:r>
            <a:r>
              <a:rPr lang="en-US" sz="2200" b="1" dirty="0">
                <a:solidFill>
                  <a:schemeClr val="accent4"/>
                </a:solidFill>
              </a:rPr>
              <a:t>, 1999): </a:t>
            </a:r>
            <a:r>
              <a:rPr lang="en-US" sz="2200" dirty="0"/>
              <a:t>10-item self-report measuring gender- and sexual orientation-based stigma consciousness. Higher scores indicate higher levels of stigma consciousness.</a:t>
            </a:r>
          </a:p>
        </p:txBody>
      </p:sp>
      <p:sp>
        <p:nvSpPr>
          <p:cNvPr id="4" name="Slide Number Placeholder 3">
            <a:extLst>
              <a:ext uri="{FF2B5EF4-FFF2-40B4-BE49-F238E27FC236}">
                <a16:creationId xmlns:a16="http://schemas.microsoft.com/office/drawing/2014/main" id="{5D719851-64E6-F312-6DC4-A669ABDDF09C}"/>
              </a:ext>
            </a:extLst>
          </p:cNvPr>
          <p:cNvSpPr>
            <a:spLocks noGrp="1"/>
          </p:cNvSpPr>
          <p:nvPr>
            <p:ph type="sldNum" sz="quarter" idx="12"/>
          </p:nvPr>
        </p:nvSpPr>
        <p:spPr/>
        <p:txBody>
          <a:bodyPr/>
          <a:lstStyle/>
          <a:p>
            <a:fld id="{D8DA9DAA-006C-4F4B-980E-E3DF019B24E2}" type="slidenum">
              <a:rPr lang="en-US" smtClean="0"/>
              <a:t>28</a:t>
            </a:fld>
            <a:endParaRPr lang="en-US" dirty="0"/>
          </a:p>
        </p:txBody>
      </p:sp>
    </p:spTree>
    <p:extLst>
      <p:ext uri="{BB962C8B-B14F-4D97-AF65-F5344CB8AC3E}">
        <p14:creationId xmlns:p14="http://schemas.microsoft.com/office/powerpoint/2010/main" val="85760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9EEB-027E-2B3A-07A6-9B12C2239CBC}"/>
              </a:ext>
            </a:extLst>
          </p:cNvPr>
          <p:cNvSpPr>
            <a:spLocks noGrp="1"/>
          </p:cNvSpPr>
          <p:nvPr>
            <p:ph type="title"/>
          </p:nvPr>
        </p:nvSpPr>
        <p:spPr>
          <a:xfrm>
            <a:off x="479394" y="1070800"/>
            <a:ext cx="3939688" cy="5583126"/>
          </a:xfrm>
        </p:spPr>
        <p:txBody>
          <a:bodyPr>
            <a:normAutofit/>
          </a:bodyPr>
          <a:lstStyle/>
          <a:p>
            <a:pPr algn="r"/>
            <a:r>
              <a:rPr lang="en-US" sz="7200"/>
              <a:t>Data Analysis</a:t>
            </a:r>
          </a:p>
        </p:txBody>
      </p:sp>
      <p:sp>
        <p:nvSpPr>
          <p:cNvPr id="4" name="Slide Number Placeholder 3">
            <a:extLst>
              <a:ext uri="{FF2B5EF4-FFF2-40B4-BE49-F238E27FC236}">
                <a16:creationId xmlns:a16="http://schemas.microsoft.com/office/drawing/2014/main" id="{00D396FA-ECAE-0AB6-40F9-E3544E582E76}"/>
              </a:ext>
            </a:extLst>
          </p:cNvPr>
          <p:cNvSpPr>
            <a:spLocks noGrp="1"/>
          </p:cNvSpPr>
          <p:nvPr>
            <p:ph type="sldNum" sz="quarter" idx="12"/>
          </p:nvPr>
        </p:nvSpPr>
        <p:spPr>
          <a:xfrm>
            <a:off x="8610600" y="319592"/>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29</a:t>
            </a:fld>
            <a:endParaRPr lang="en-US">
              <a:solidFill>
                <a:schemeClr val="accent2"/>
              </a:solidFill>
            </a:endParaRPr>
          </a:p>
        </p:txBody>
      </p:sp>
      <p:graphicFrame>
        <p:nvGraphicFramePr>
          <p:cNvPr id="6" name="Content Placeholder 2">
            <a:extLst>
              <a:ext uri="{FF2B5EF4-FFF2-40B4-BE49-F238E27FC236}">
                <a16:creationId xmlns:a16="http://schemas.microsoft.com/office/drawing/2014/main" id="{5CA7C144-C998-4039-59F1-076CD39600AE}"/>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92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BAC4-C74C-578B-4EBA-50F3BD7AD6D8}"/>
              </a:ext>
            </a:extLst>
          </p:cNvPr>
          <p:cNvSpPr>
            <a:spLocks noGrp="1"/>
          </p:cNvSpPr>
          <p:nvPr>
            <p:ph type="title"/>
          </p:nvPr>
        </p:nvSpPr>
        <p:spPr>
          <a:xfrm>
            <a:off x="6579450" y="727627"/>
            <a:ext cx="4957553" cy="1645920"/>
          </a:xfrm>
        </p:spPr>
        <p:txBody>
          <a:bodyPr>
            <a:normAutofit/>
          </a:bodyPr>
          <a:lstStyle/>
          <a:p>
            <a:r>
              <a:rPr lang="en-US" dirty="0"/>
              <a:t>Disclosure</a:t>
            </a:r>
          </a:p>
        </p:txBody>
      </p:sp>
      <p:pic>
        <p:nvPicPr>
          <p:cNvPr id="7" name="Graphic 6" descr="Board Room">
            <a:extLst>
              <a:ext uri="{FF2B5EF4-FFF2-40B4-BE49-F238E27FC236}">
                <a16:creationId xmlns:a16="http://schemas.microsoft.com/office/drawing/2014/main" id="{45D94E07-C428-8456-6953-51E4E515E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A71EE931-5FD3-6765-947F-A36633ABB3C1}"/>
              </a:ext>
            </a:extLst>
          </p:cNvPr>
          <p:cNvSpPr>
            <a:spLocks noGrp="1"/>
          </p:cNvSpPr>
          <p:nvPr>
            <p:ph idx="1"/>
          </p:nvPr>
        </p:nvSpPr>
        <p:spPr>
          <a:xfrm>
            <a:off x="6579450" y="2538919"/>
            <a:ext cx="4957554" cy="3496120"/>
          </a:xfrm>
        </p:spPr>
        <p:txBody>
          <a:bodyPr>
            <a:normAutofit/>
          </a:bodyPr>
          <a:lstStyle/>
          <a:p>
            <a:pPr marL="0" indent="0">
              <a:buNone/>
            </a:pPr>
            <a:r>
              <a:rPr lang="en-US"/>
              <a:t>There were no commercial supports, financial relationships. Or conflicts of interest associated with the research presented.</a:t>
            </a:r>
          </a:p>
        </p:txBody>
      </p:sp>
    </p:spTree>
    <p:extLst>
      <p:ext uri="{BB962C8B-B14F-4D97-AF65-F5344CB8AC3E}">
        <p14:creationId xmlns:p14="http://schemas.microsoft.com/office/powerpoint/2010/main" val="416509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r>
              <a:rPr lang="en-US" sz="5400" dirty="0"/>
              <a:t>Results </a:t>
            </a:r>
          </a:p>
        </p:txBody>
      </p:sp>
      <p:graphicFrame>
        <p:nvGraphicFramePr>
          <p:cNvPr id="5" name="Table 5">
            <a:extLst>
              <a:ext uri="{FF2B5EF4-FFF2-40B4-BE49-F238E27FC236}">
                <a16:creationId xmlns:a16="http://schemas.microsoft.com/office/drawing/2014/main" id="{709A0DA2-E530-420B-ACE1-7D645AE7D06B}"/>
              </a:ext>
            </a:extLst>
          </p:cNvPr>
          <p:cNvGraphicFramePr>
            <a:graphicFrameLocks noGrp="1"/>
          </p:cNvGraphicFramePr>
          <p:nvPr>
            <p:ph idx="1"/>
          </p:nvPr>
        </p:nvGraphicFramePr>
        <p:xfrm>
          <a:off x="1959430" y="1925523"/>
          <a:ext cx="9394370" cy="3401400"/>
        </p:xfrm>
        <a:graphic>
          <a:graphicData uri="http://schemas.openxmlformats.org/drawingml/2006/table">
            <a:tbl>
              <a:tblPr firstRow="1">
                <a:tableStyleId>{5C22544A-7EE6-4342-B048-85BDC9FD1C3A}</a:tableStyleId>
              </a:tblPr>
              <a:tblGrid>
                <a:gridCol w="3757748">
                  <a:extLst>
                    <a:ext uri="{9D8B030D-6E8A-4147-A177-3AD203B41FA5}">
                      <a16:colId xmlns:a16="http://schemas.microsoft.com/office/drawing/2014/main" val="3715394682"/>
                    </a:ext>
                  </a:extLst>
                </a:gridCol>
                <a:gridCol w="1878874">
                  <a:extLst>
                    <a:ext uri="{9D8B030D-6E8A-4147-A177-3AD203B41FA5}">
                      <a16:colId xmlns:a16="http://schemas.microsoft.com/office/drawing/2014/main" val="4203886316"/>
                    </a:ext>
                  </a:extLst>
                </a:gridCol>
                <a:gridCol w="1878874">
                  <a:extLst>
                    <a:ext uri="{9D8B030D-6E8A-4147-A177-3AD203B41FA5}">
                      <a16:colId xmlns:a16="http://schemas.microsoft.com/office/drawing/2014/main" val="1368357775"/>
                    </a:ext>
                  </a:extLst>
                </a:gridCol>
                <a:gridCol w="1878874">
                  <a:extLst>
                    <a:ext uri="{9D8B030D-6E8A-4147-A177-3AD203B41FA5}">
                      <a16:colId xmlns:a16="http://schemas.microsoft.com/office/drawing/2014/main" val="538162733"/>
                    </a:ext>
                  </a:extLst>
                </a:gridCol>
              </a:tblGrid>
              <a:tr h="696784">
                <a:tc>
                  <a:txBody>
                    <a:bodyPr/>
                    <a:lstStyle/>
                    <a:p>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dirty="0">
                          <a:solidFill>
                            <a:schemeClr val="bg1"/>
                          </a:solidFill>
                        </a:rPr>
                        <a:t>Discrimination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dirty="0">
                          <a:solidFill>
                            <a:schemeClr val="bg1"/>
                          </a:solidFill>
                        </a:rPr>
                        <a:t>Stigma Consciousness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algn="ctr"/>
                      <a:r>
                        <a:rPr lang="en-US" dirty="0">
                          <a:solidFill>
                            <a:schemeClr val="bg1"/>
                          </a:solidFill>
                        </a:rPr>
                        <a:t>Psychological Inflexibility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42729846"/>
                  </a:ext>
                </a:extLst>
              </a:tr>
              <a:tr h="655524">
                <a:tc>
                  <a:txBody>
                    <a:bodyPr/>
                    <a:lstStyle/>
                    <a:p>
                      <a:pPr algn="ctr"/>
                      <a:endParaRPr lang="en-US" b="0" dirty="0"/>
                    </a:p>
                  </a:txBody>
                  <a:tcPr anchor="ctr">
                    <a:lnL w="12700" cmpd="sng">
                      <a:noFill/>
                    </a:lnL>
                    <a:lnR w="6350"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i="0" kern="1200" dirty="0" err="1">
                          <a:solidFill>
                            <a:schemeClr val="dk1"/>
                          </a:solidFill>
                          <a:effectLst/>
                          <a:latin typeface="+mn-lt"/>
                          <a:ea typeface="+mn-ea"/>
                          <a:cs typeface="+mn-cs"/>
                        </a:rPr>
                        <a:t>r</a:t>
                      </a:r>
                      <a:r>
                        <a:rPr lang="en-US" sz="1800" b="0" i="0" kern="1200" baseline="-25000" dirty="0" err="1">
                          <a:solidFill>
                            <a:schemeClr val="dk1"/>
                          </a:solidFill>
                          <a:effectLst/>
                          <a:latin typeface="+mn-lt"/>
                          <a:ea typeface="+mn-ea"/>
                          <a:cs typeface="+mn-cs"/>
                        </a:rPr>
                        <a:t>s</a:t>
                      </a:r>
                      <a:r>
                        <a:rPr lang="el-GR" sz="1400" b="0" u="none" strike="noStrike" cap="none" spc="0" dirty="0">
                          <a:solidFill>
                            <a:schemeClr val="tx1"/>
                          </a:solidFill>
                          <a:effectLst/>
                        </a:rPr>
                        <a:t> </a:t>
                      </a:r>
                      <a:endParaRPr lang="el-GR" sz="1400" b="0" i="1" u="none" strike="noStrike" cap="none" spc="0" dirty="0">
                        <a:solidFill>
                          <a:schemeClr val="tx1"/>
                        </a:solidFill>
                        <a:effectLst/>
                        <a:latin typeface="Times New Roman" panose="02020603050405020304" pitchFamily="18" charset="0"/>
                      </a:endParaRPr>
                    </a:p>
                  </a:txBody>
                  <a:tcPr marL="0" marR="63212" marT="25285" marB="189636" anchor="b">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i="0" kern="1200" dirty="0" err="1">
                          <a:solidFill>
                            <a:schemeClr val="dk1"/>
                          </a:solidFill>
                          <a:effectLst/>
                          <a:latin typeface="+mn-lt"/>
                          <a:ea typeface="+mn-ea"/>
                          <a:cs typeface="+mn-cs"/>
                        </a:rPr>
                        <a:t>r</a:t>
                      </a:r>
                      <a:r>
                        <a:rPr lang="en-US" sz="1800" b="0" i="0" kern="1200" baseline="-25000" dirty="0" err="1">
                          <a:solidFill>
                            <a:schemeClr val="dk1"/>
                          </a:solidFill>
                          <a:effectLst/>
                          <a:latin typeface="+mn-lt"/>
                          <a:ea typeface="+mn-ea"/>
                          <a:cs typeface="+mn-cs"/>
                        </a:rPr>
                        <a:t>s</a:t>
                      </a:r>
                      <a:r>
                        <a:rPr lang="el-GR" sz="1400" b="0" u="none" strike="noStrike" cap="none" spc="0" dirty="0">
                          <a:solidFill>
                            <a:schemeClr val="tx1"/>
                          </a:solidFill>
                          <a:effectLst/>
                        </a:rPr>
                        <a:t> </a:t>
                      </a:r>
                      <a:endParaRPr lang="el-GR" sz="1400" b="0" i="1" u="none" strike="noStrike" cap="none" spc="0" dirty="0">
                        <a:solidFill>
                          <a:schemeClr val="tx1"/>
                        </a:solidFill>
                        <a:effectLst/>
                        <a:latin typeface="Times New Roman" panose="02020603050405020304" pitchFamily="18" charset="0"/>
                      </a:endParaRPr>
                    </a:p>
                  </a:txBody>
                  <a:tcPr marL="0" marR="63212" marT="25285" marB="189636" anchor="b">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800" b="0" i="0" kern="1200" dirty="0" err="1">
                          <a:solidFill>
                            <a:schemeClr val="dk1"/>
                          </a:solidFill>
                          <a:effectLst/>
                          <a:latin typeface="+mn-lt"/>
                          <a:ea typeface="+mn-ea"/>
                          <a:cs typeface="+mn-cs"/>
                        </a:rPr>
                        <a:t>r</a:t>
                      </a:r>
                      <a:r>
                        <a:rPr lang="en-US" sz="1800" b="0" i="0" kern="1200" baseline="-25000" dirty="0" err="1">
                          <a:solidFill>
                            <a:schemeClr val="dk1"/>
                          </a:solidFill>
                          <a:effectLst/>
                          <a:latin typeface="+mn-lt"/>
                          <a:ea typeface="+mn-ea"/>
                          <a:cs typeface="+mn-cs"/>
                        </a:rPr>
                        <a:t>s</a:t>
                      </a:r>
                      <a:r>
                        <a:rPr lang="el-GR" sz="1400" b="0" u="none" strike="noStrike" cap="none" spc="0" dirty="0">
                          <a:solidFill>
                            <a:schemeClr val="tx1"/>
                          </a:solidFill>
                          <a:effectLst/>
                        </a:rPr>
                        <a:t> </a:t>
                      </a:r>
                      <a:endParaRPr lang="el-GR" sz="1400" b="0" i="1" u="none" strike="noStrike" cap="none" spc="0" dirty="0">
                        <a:solidFill>
                          <a:schemeClr val="tx1"/>
                        </a:solidFill>
                        <a:effectLst/>
                        <a:latin typeface="Times New Roman" panose="02020603050405020304" pitchFamily="18" charset="0"/>
                      </a:endParaRPr>
                    </a:p>
                  </a:txBody>
                  <a:tcPr marL="0" marR="63212" marT="25285" marB="189636" anchor="b">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5142469"/>
                  </a:ext>
                </a:extLst>
              </a:tr>
              <a:tr h="696784">
                <a:tc>
                  <a:txBody>
                    <a:bodyPr/>
                    <a:lstStyle/>
                    <a:p>
                      <a:pPr algn="ctr"/>
                      <a:r>
                        <a:rPr lang="en-US" b="0" dirty="0"/>
                        <a:t>Stigma Consciousness</a:t>
                      </a:r>
                    </a:p>
                  </a:txBody>
                  <a:tcPr anchor="ctr">
                    <a:lnR w="6350" cap="flat" cmpd="sng" algn="ctr">
                      <a:solidFill>
                        <a:schemeClr val="accent1"/>
                      </a:solidFill>
                      <a:prstDash val="solid"/>
                      <a:round/>
                      <a:headEnd type="none" w="med" len="med"/>
                      <a:tailEnd type="none" w="med" len="med"/>
                    </a:lnR>
                    <a:lnT w="12700" cmpd="sng">
                      <a:noFill/>
                    </a:lnT>
                    <a:noFill/>
                  </a:tcPr>
                </a:tc>
                <a:tc>
                  <a:txBody>
                    <a:bodyPr/>
                    <a:lstStyle/>
                    <a:p>
                      <a:pPr algn="ctr"/>
                      <a:r>
                        <a:rPr lang="en-US" dirty="0"/>
                        <a:t>.344**</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noFill/>
                  </a:tcPr>
                </a:tc>
                <a:tc>
                  <a:txBody>
                    <a:bodyPr/>
                    <a:lstStyle/>
                    <a:p>
                      <a:pPr algn="ctr"/>
                      <a:r>
                        <a:rPr lang="en-US" dirty="0"/>
                        <a:t>x</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12700" cmpd="sng">
                      <a:noFill/>
                    </a:lnT>
                    <a:noFill/>
                  </a:tcPr>
                </a:tc>
                <a:tc>
                  <a:txBody>
                    <a:bodyPr/>
                    <a:lstStyle/>
                    <a:p>
                      <a:pPr algn="ctr"/>
                      <a:r>
                        <a:rPr lang="en-US" dirty="0"/>
                        <a:t>x</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lnT w="12700" cmpd="sng">
                      <a:noFill/>
                    </a:lnT>
                    <a:noFill/>
                  </a:tcPr>
                </a:tc>
                <a:extLst>
                  <a:ext uri="{0D108BD9-81ED-4DB2-BD59-A6C34878D82A}">
                    <a16:rowId xmlns:a16="http://schemas.microsoft.com/office/drawing/2014/main" val="3783722433"/>
                  </a:ext>
                </a:extLst>
              </a:tr>
              <a:tr h="696784">
                <a:tc>
                  <a:txBody>
                    <a:bodyPr/>
                    <a:lstStyle/>
                    <a:p>
                      <a:pPr algn="ctr"/>
                      <a:r>
                        <a:rPr lang="en-US" b="0" dirty="0"/>
                        <a:t>Psychological Inflexibility</a:t>
                      </a:r>
                    </a:p>
                  </a:txBody>
                  <a:tcPr anchor="ctr">
                    <a:lnR w="6350" cap="flat" cmpd="sng" algn="ctr">
                      <a:solidFill>
                        <a:schemeClr val="accent1"/>
                      </a:solidFill>
                      <a:prstDash val="solid"/>
                      <a:round/>
                      <a:headEnd type="none" w="med" len="med"/>
                      <a:tailEnd type="none" w="med" len="med"/>
                    </a:lnR>
                    <a:noFill/>
                  </a:tcPr>
                </a:tc>
                <a:tc>
                  <a:txBody>
                    <a:bodyPr/>
                    <a:lstStyle/>
                    <a:p>
                      <a:pPr algn="ctr"/>
                      <a:r>
                        <a:rPr lang="en-US" dirty="0"/>
                        <a:t>.235*</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r>
                        <a:rPr lang="en-US" dirty="0"/>
                        <a:t>.183*</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r>
                        <a:rPr lang="en-US" dirty="0"/>
                        <a:t>x</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extLst>
                  <a:ext uri="{0D108BD9-81ED-4DB2-BD59-A6C34878D82A}">
                    <a16:rowId xmlns:a16="http://schemas.microsoft.com/office/drawing/2014/main" val="1400497281"/>
                  </a:ext>
                </a:extLst>
              </a:tr>
              <a:tr h="655524">
                <a:tc>
                  <a:txBody>
                    <a:bodyPr/>
                    <a:lstStyle/>
                    <a:p>
                      <a:pPr algn="ctr"/>
                      <a:r>
                        <a:rPr lang="en-US" b="0" dirty="0"/>
                        <a:t>Anxiety</a:t>
                      </a:r>
                    </a:p>
                  </a:txBody>
                  <a:tcPr anchor="ctr">
                    <a:lnR w="6350" cap="flat" cmpd="sng" algn="ctr">
                      <a:solidFill>
                        <a:schemeClr val="accent1"/>
                      </a:solidFill>
                      <a:prstDash val="solid"/>
                      <a:round/>
                      <a:headEnd type="none" w="med" len="med"/>
                      <a:tailEnd type="none" w="med" len="med"/>
                    </a:lnR>
                    <a:noFill/>
                  </a:tcPr>
                </a:tc>
                <a:tc>
                  <a:txBody>
                    <a:bodyPr/>
                    <a:lstStyle/>
                    <a:p>
                      <a:pPr algn="ctr"/>
                      <a:r>
                        <a:rPr lang="en-US" dirty="0"/>
                        <a:t>.328**</a:t>
                      </a:r>
                    </a:p>
                  </a:txBody>
                  <a:tcPr anchor="ctr">
                    <a:lnL w="6350" cap="flat" cmpd="sng" algn="ctr">
                      <a:solidFill>
                        <a:schemeClr val="accent1"/>
                      </a:solidFill>
                      <a:prstDash val="solid"/>
                      <a:round/>
                      <a:headEnd type="none" w="med" len="med"/>
                      <a:tailEnd type="none" w="med" len="med"/>
                    </a:lnL>
                    <a:lnR w="6350" cap="flat" cmpd="sng" algn="ctr">
                      <a:solidFill>
                        <a:schemeClr val="accent5"/>
                      </a:solidFill>
                      <a:prstDash val="solid"/>
                      <a:round/>
                      <a:headEnd type="none" w="med" len="med"/>
                      <a:tailEnd type="none" w="med" len="med"/>
                    </a:lnR>
                    <a:noFill/>
                  </a:tcPr>
                </a:tc>
                <a:tc>
                  <a:txBody>
                    <a:bodyPr/>
                    <a:lstStyle/>
                    <a:p>
                      <a:pPr algn="ctr"/>
                      <a:r>
                        <a:rPr lang="en-US" dirty="0"/>
                        <a:t>.207*</a:t>
                      </a:r>
                    </a:p>
                  </a:txBody>
                  <a:tcPr anchor="ctr">
                    <a:lnL w="6350"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noFill/>
                  </a:tcPr>
                </a:tc>
                <a:tc>
                  <a:txBody>
                    <a:bodyPr/>
                    <a:lstStyle/>
                    <a:p>
                      <a:pPr algn="ctr"/>
                      <a:r>
                        <a:rPr lang="en-US" dirty="0"/>
                        <a:t>.608**</a:t>
                      </a:r>
                    </a:p>
                  </a:txBody>
                  <a:tcPr anchor="ctr">
                    <a:lnL w="6350" cap="flat" cmpd="sng" algn="ctr">
                      <a:solidFill>
                        <a:schemeClr val="accent3"/>
                      </a:solidFill>
                      <a:prstDash val="solid"/>
                      <a:round/>
                      <a:headEnd type="none" w="med" len="med"/>
                      <a:tailEnd type="none" w="med" len="med"/>
                    </a:lnL>
                    <a:lnR w="6350" cap="flat" cmpd="sng" algn="ctr">
                      <a:solidFill>
                        <a:schemeClr val="accent4"/>
                      </a:solidFill>
                      <a:prstDash val="solid"/>
                      <a:round/>
                      <a:headEnd type="none" w="med" len="med"/>
                      <a:tailEnd type="none" w="med" len="med"/>
                    </a:lnR>
                    <a:noFill/>
                  </a:tcPr>
                </a:tc>
                <a:extLst>
                  <a:ext uri="{0D108BD9-81ED-4DB2-BD59-A6C34878D82A}">
                    <a16:rowId xmlns:a16="http://schemas.microsoft.com/office/drawing/2014/main" val="567824203"/>
                  </a:ext>
                </a:extLst>
              </a:tr>
            </a:tbl>
          </a:graphicData>
        </a:graphic>
      </p:graphicFrame>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30</a:t>
            </a:fld>
            <a:endParaRPr lang="en-US" b="1" cap="all" spc="100" dirty="0">
              <a:solidFill>
                <a:schemeClr val="accent2"/>
              </a:solidFill>
            </a:endParaRPr>
          </a:p>
        </p:txBody>
      </p:sp>
      <p:sp>
        <p:nvSpPr>
          <p:cNvPr id="2" name="TextBox 1">
            <a:extLst>
              <a:ext uri="{FF2B5EF4-FFF2-40B4-BE49-F238E27FC236}">
                <a16:creationId xmlns:a16="http://schemas.microsoft.com/office/drawing/2014/main" id="{FA085760-3F63-DDCC-78DE-7965119A1F56}"/>
              </a:ext>
            </a:extLst>
          </p:cNvPr>
          <p:cNvSpPr txBox="1"/>
          <p:nvPr/>
        </p:nvSpPr>
        <p:spPr>
          <a:xfrm>
            <a:off x="6657975" y="5326923"/>
            <a:ext cx="4798151" cy="615553"/>
          </a:xfrm>
          <a:prstGeom prst="rect">
            <a:avLst/>
          </a:prstGeom>
          <a:noFill/>
        </p:spPr>
        <p:txBody>
          <a:bodyPr wrap="square" rtlCol="0">
            <a:spAutoFit/>
          </a:bodyPr>
          <a:lstStyle/>
          <a:p>
            <a:pPr algn="r"/>
            <a:r>
              <a:rPr lang="en-US" sz="1600" dirty="0"/>
              <a:t>* Indicates </a:t>
            </a:r>
            <a:r>
              <a:rPr lang="en-US" sz="1600" b="0" i="1" u="none" strike="noStrike" cap="none" spc="0" dirty="0">
                <a:solidFill>
                  <a:schemeClr val="tx1"/>
                </a:solidFill>
                <a:effectLst/>
              </a:rPr>
              <a:t>p </a:t>
            </a:r>
            <a:r>
              <a:rPr lang="en-US" sz="1600" dirty="0">
                <a:latin typeface="+mj-lt"/>
                <a:cs typeface="Times New Roman" panose="02020603050405020304" pitchFamily="18" charset="0"/>
              </a:rPr>
              <a:t>&lt;</a:t>
            </a:r>
            <a:r>
              <a:rPr lang="en-US" sz="1600" b="0" u="none" strike="noStrike" cap="none" spc="0" dirty="0">
                <a:solidFill>
                  <a:schemeClr val="tx1"/>
                </a:solidFill>
                <a:effectLst/>
                <a:latin typeface="+mj-lt"/>
                <a:cs typeface="Times New Roman" panose="02020603050405020304" pitchFamily="18" charset="0"/>
              </a:rPr>
              <a:t> .05 </a:t>
            </a:r>
            <a:r>
              <a:rPr lang="en-US" sz="1600" b="0" u="none" strike="noStrike" cap="none" spc="0" dirty="0">
                <a:solidFill>
                  <a:schemeClr val="tx1"/>
                </a:solidFill>
                <a:effectLst/>
                <a:latin typeface="+mj-lt"/>
              </a:rPr>
              <a:t>** </a:t>
            </a:r>
            <a:r>
              <a:rPr lang="en-US" sz="1600" dirty="0"/>
              <a:t>Indicates </a:t>
            </a:r>
            <a:r>
              <a:rPr lang="en-US" sz="1600" b="0" i="1" u="none" strike="noStrike" cap="none" spc="0" dirty="0">
                <a:solidFill>
                  <a:schemeClr val="tx1"/>
                </a:solidFill>
                <a:effectLst/>
              </a:rPr>
              <a:t>p </a:t>
            </a:r>
            <a:r>
              <a:rPr lang="en-US" sz="1600" dirty="0">
                <a:latin typeface="+mj-lt"/>
                <a:cs typeface="Times New Roman" panose="02020603050405020304" pitchFamily="18" charset="0"/>
              </a:rPr>
              <a:t>&lt;</a:t>
            </a:r>
            <a:r>
              <a:rPr lang="en-US" sz="1600" b="0" u="none" strike="noStrike" cap="none" spc="0" dirty="0">
                <a:solidFill>
                  <a:schemeClr val="tx1"/>
                </a:solidFill>
                <a:effectLst/>
                <a:latin typeface="+mj-lt"/>
                <a:cs typeface="Times New Roman" panose="02020603050405020304" pitchFamily="18" charset="0"/>
              </a:rPr>
              <a:t> .01 (2-tailed)</a:t>
            </a:r>
          </a:p>
          <a:p>
            <a:endParaRPr lang="en-US" sz="1800" b="0" u="none" strike="noStrike" cap="none" spc="0" dirty="0">
              <a:solidFill>
                <a:schemeClr val="tx1"/>
              </a:solidFill>
              <a:effectLst/>
              <a:latin typeface="+mj-lt"/>
            </a:endParaRPr>
          </a:p>
        </p:txBody>
      </p:sp>
    </p:spTree>
    <p:extLst>
      <p:ext uri="{BB962C8B-B14F-4D97-AF65-F5344CB8AC3E}">
        <p14:creationId xmlns:p14="http://schemas.microsoft.com/office/powerpoint/2010/main" val="1333664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4B7A-4916-A384-3D8D-4ABCC8282CB2}"/>
              </a:ext>
            </a:extLst>
          </p:cNvPr>
          <p:cNvSpPr>
            <a:spLocks noGrp="1"/>
          </p:cNvSpPr>
          <p:nvPr>
            <p:ph type="title"/>
          </p:nvPr>
        </p:nvSpPr>
        <p:spPr/>
        <p:txBody>
          <a:bodyPr>
            <a:normAutofit/>
          </a:bodyPr>
          <a:lstStyle/>
          <a:p>
            <a:r>
              <a:rPr lang="en-US" dirty="0"/>
              <a:t>Hierarchical Regression</a:t>
            </a:r>
          </a:p>
        </p:txBody>
      </p:sp>
      <p:sp>
        <p:nvSpPr>
          <p:cNvPr id="3" name="Content Placeholder 2">
            <a:extLst>
              <a:ext uri="{FF2B5EF4-FFF2-40B4-BE49-F238E27FC236}">
                <a16:creationId xmlns:a16="http://schemas.microsoft.com/office/drawing/2014/main" id="{A038177A-0C29-3165-EEFA-BFD8A0FE8644}"/>
              </a:ext>
            </a:extLst>
          </p:cNvPr>
          <p:cNvSpPr>
            <a:spLocks noGrp="1"/>
          </p:cNvSpPr>
          <p:nvPr>
            <p:ph idx="1"/>
          </p:nvPr>
        </p:nvSpPr>
        <p:spPr/>
        <p:txBody>
          <a:bodyPr>
            <a:normAutofit fontScale="70000" lnSpcReduction="20000"/>
          </a:bodyPr>
          <a:lstStyle/>
          <a:p>
            <a:r>
              <a:rPr lang="en-US" dirty="0"/>
              <a:t>DASS anxiety is outcome variable</a:t>
            </a:r>
          </a:p>
          <a:p>
            <a:pPr lvl="1"/>
            <a:r>
              <a:rPr lang="en-US" dirty="0"/>
              <a:t>Step 1</a:t>
            </a:r>
          </a:p>
          <a:p>
            <a:pPr lvl="2"/>
            <a:r>
              <a:rPr lang="en-US" dirty="0"/>
              <a:t>Gender (cisgender/not cisgender)</a:t>
            </a:r>
          </a:p>
          <a:p>
            <a:pPr lvl="2"/>
            <a:r>
              <a:rPr lang="en-US" dirty="0"/>
              <a:t>Race  (white/not white)</a:t>
            </a:r>
          </a:p>
          <a:p>
            <a:pPr lvl="2"/>
            <a:r>
              <a:rPr lang="en-US" dirty="0"/>
              <a:t>Level of education</a:t>
            </a:r>
          </a:p>
          <a:p>
            <a:pPr lvl="1"/>
            <a:r>
              <a:rPr lang="en-US" dirty="0"/>
              <a:t>Step 2</a:t>
            </a:r>
          </a:p>
          <a:p>
            <a:pPr lvl="2"/>
            <a:r>
              <a:rPr lang="en-US" dirty="0"/>
              <a:t>Add Lifetime experiences of major discrimination (</a:t>
            </a:r>
            <a:r>
              <a:rPr lang="en-US" dirty="0" err="1"/>
              <a:t>InDI</a:t>
            </a:r>
            <a:r>
              <a:rPr lang="en-US" dirty="0"/>
              <a:t>)</a:t>
            </a:r>
          </a:p>
          <a:p>
            <a:pPr lvl="1"/>
            <a:r>
              <a:rPr lang="en-US" dirty="0"/>
              <a:t>Step 3</a:t>
            </a:r>
          </a:p>
          <a:p>
            <a:pPr lvl="2"/>
            <a:r>
              <a:rPr lang="en-US" dirty="0"/>
              <a:t>Add stigma consciousness (SCQ)</a:t>
            </a:r>
          </a:p>
          <a:p>
            <a:pPr lvl="1"/>
            <a:r>
              <a:rPr lang="en-US" dirty="0"/>
              <a:t>Step 4</a:t>
            </a:r>
          </a:p>
          <a:p>
            <a:pPr lvl="2"/>
            <a:r>
              <a:rPr lang="en-US" dirty="0"/>
              <a:t>Add psychological inflexibility (MPFI inflexibility short)</a:t>
            </a:r>
          </a:p>
          <a:p>
            <a:endParaRPr lang="en-US" dirty="0"/>
          </a:p>
        </p:txBody>
      </p:sp>
      <p:sp>
        <p:nvSpPr>
          <p:cNvPr id="4" name="Slide Number Placeholder 3">
            <a:extLst>
              <a:ext uri="{FF2B5EF4-FFF2-40B4-BE49-F238E27FC236}">
                <a16:creationId xmlns:a16="http://schemas.microsoft.com/office/drawing/2014/main" id="{109C83DF-D1EC-8B7A-45FD-05986D20346A}"/>
              </a:ext>
            </a:extLst>
          </p:cNvPr>
          <p:cNvSpPr>
            <a:spLocks noGrp="1"/>
          </p:cNvSpPr>
          <p:nvPr>
            <p:ph type="sldNum" sz="quarter" idx="12"/>
          </p:nvPr>
        </p:nvSpPr>
        <p:spPr/>
        <p:txBody>
          <a:bodyPr/>
          <a:lstStyle/>
          <a:p>
            <a:fld id="{D8DA9DAA-006C-4F4B-980E-E3DF019B24E2}" type="slidenum">
              <a:rPr lang="en-US" smtClean="0"/>
              <a:t>31</a:t>
            </a:fld>
            <a:endParaRPr lang="en-US" dirty="0"/>
          </a:p>
        </p:txBody>
      </p:sp>
    </p:spTree>
    <p:extLst>
      <p:ext uri="{BB962C8B-B14F-4D97-AF65-F5344CB8AC3E}">
        <p14:creationId xmlns:p14="http://schemas.microsoft.com/office/powerpoint/2010/main" val="2996830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EA83-5696-63F5-375B-55A0399FCF54}"/>
              </a:ext>
            </a:extLst>
          </p:cNvPr>
          <p:cNvSpPr>
            <a:spLocks noGrp="1"/>
          </p:cNvSpPr>
          <p:nvPr>
            <p:ph type="title"/>
          </p:nvPr>
        </p:nvSpPr>
        <p:spPr/>
        <p:txBody>
          <a:bodyPr/>
          <a:lstStyle/>
          <a:p>
            <a:r>
              <a:rPr lang="en-US" dirty="0"/>
              <a:t>Hierarchical Regression</a:t>
            </a:r>
          </a:p>
        </p:txBody>
      </p:sp>
      <p:sp>
        <p:nvSpPr>
          <p:cNvPr id="4" name="Slide Number Placeholder 3">
            <a:extLst>
              <a:ext uri="{FF2B5EF4-FFF2-40B4-BE49-F238E27FC236}">
                <a16:creationId xmlns:a16="http://schemas.microsoft.com/office/drawing/2014/main" id="{E19B4EDE-9E1F-1170-5DBE-7757FAAC33F3}"/>
              </a:ext>
            </a:extLst>
          </p:cNvPr>
          <p:cNvSpPr>
            <a:spLocks noGrp="1"/>
          </p:cNvSpPr>
          <p:nvPr>
            <p:ph type="sldNum" sz="quarter" idx="12"/>
          </p:nvPr>
        </p:nvSpPr>
        <p:spPr/>
        <p:txBody>
          <a:bodyPr/>
          <a:lstStyle/>
          <a:p>
            <a:fld id="{D8DA9DAA-006C-4F4B-980E-E3DF019B24E2}" type="slidenum">
              <a:rPr lang="en-US" smtClean="0"/>
              <a:t>32</a:t>
            </a:fld>
            <a:endParaRPr lang="en-US" dirty="0"/>
          </a:p>
        </p:txBody>
      </p:sp>
      <p:graphicFrame>
        <p:nvGraphicFramePr>
          <p:cNvPr id="5" name="Table 2">
            <a:extLst>
              <a:ext uri="{FF2B5EF4-FFF2-40B4-BE49-F238E27FC236}">
                <a16:creationId xmlns:a16="http://schemas.microsoft.com/office/drawing/2014/main" id="{0BD49C2D-6E29-2294-9706-5FF6AB1B3F4C}"/>
              </a:ext>
            </a:extLst>
          </p:cNvPr>
          <p:cNvGraphicFramePr>
            <a:graphicFrameLocks noGrp="1"/>
          </p:cNvGraphicFramePr>
          <p:nvPr>
            <p:ph idx="1"/>
          </p:nvPr>
        </p:nvGraphicFramePr>
        <p:xfrm>
          <a:off x="2580005" y="1932577"/>
          <a:ext cx="7031990" cy="4079240"/>
        </p:xfrm>
        <a:graphic>
          <a:graphicData uri="http://schemas.openxmlformats.org/drawingml/2006/table">
            <a:tbl>
              <a:tblPr firstRow="1" bandRow="1">
                <a:tableStyleId>{7DF18680-E054-41AD-8BC1-D1AEF772440D}</a:tableStyleId>
              </a:tblPr>
              <a:tblGrid>
                <a:gridCol w="2854554">
                  <a:extLst>
                    <a:ext uri="{9D8B030D-6E8A-4147-A177-3AD203B41FA5}">
                      <a16:colId xmlns:a16="http://schemas.microsoft.com/office/drawing/2014/main" val="1242156553"/>
                    </a:ext>
                  </a:extLst>
                </a:gridCol>
                <a:gridCol w="872261">
                  <a:extLst>
                    <a:ext uri="{9D8B030D-6E8A-4147-A177-3AD203B41FA5}">
                      <a16:colId xmlns:a16="http://schemas.microsoft.com/office/drawing/2014/main" val="2042265065"/>
                    </a:ext>
                  </a:extLst>
                </a:gridCol>
                <a:gridCol w="1038225">
                  <a:extLst>
                    <a:ext uri="{9D8B030D-6E8A-4147-A177-3AD203B41FA5}">
                      <a16:colId xmlns:a16="http://schemas.microsoft.com/office/drawing/2014/main" val="4236817748"/>
                    </a:ext>
                  </a:extLst>
                </a:gridCol>
                <a:gridCol w="1181100">
                  <a:extLst>
                    <a:ext uri="{9D8B030D-6E8A-4147-A177-3AD203B41FA5}">
                      <a16:colId xmlns:a16="http://schemas.microsoft.com/office/drawing/2014/main" val="1698044584"/>
                    </a:ext>
                  </a:extLst>
                </a:gridCol>
                <a:gridCol w="1085850">
                  <a:extLst>
                    <a:ext uri="{9D8B030D-6E8A-4147-A177-3AD203B41FA5}">
                      <a16:colId xmlns:a16="http://schemas.microsoft.com/office/drawing/2014/main" val="2545723276"/>
                    </a:ext>
                  </a:extLst>
                </a:gridCol>
              </a:tblGrid>
              <a:tr h="370840">
                <a:tc>
                  <a:txBody>
                    <a:bodyPr/>
                    <a:lstStyle/>
                    <a:p>
                      <a:r>
                        <a:rPr lang="en-US" sz="1400" dirty="0"/>
                        <a:t>Step</a:t>
                      </a:r>
                    </a:p>
                  </a:txBody>
                  <a:tcPr/>
                </a:tc>
                <a:tc>
                  <a:txBody>
                    <a:bodyPr/>
                    <a:lstStyle/>
                    <a:p>
                      <a:r>
                        <a:rPr lang="el-GR" sz="1400" dirty="0"/>
                        <a:t>β</a:t>
                      </a:r>
                      <a:endParaRPr lang="en-US" sz="1400" dirty="0"/>
                    </a:p>
                  </a:txBody>
                  <a:tcPr/>
                </a:tc>
                <a:tc>
                  <a:txBody>
                    <a:bodyPr/>
                    <a:lstStyle/>
                    <a:p>
                      <a:r>
                        <a:rPr lang="en-US" sz="1400" dirty="0"/>
                        <a:t>Bias</a:t>
                      </a:r>
                    </a:p>
                  </a:txBody>
                  <a:tcPr/>
                </a:tc>
                <a:tc>
                  <a:txBody>
                    <a:bodyPr/>
                    <a:lstStyle/>
                    <a:p>
                      <a:r>
                        <a:rPr lang="en-US" sz="1400" dirty="0"/>
                        <a:t>Std. Error</a:t>
                      </a:r>
                    </a:p>
                  </a:txBody>
                  <a:tcPr/>
                </a:tc>
                <a:tc>
                  <a:txBody>
                    <a:bodyPr/>
                    <a:lstStyle/>
                    <a:p>
                      <a:r>
                        <a:rPr lang="en-US" sz="1400" i="1" dirty="0">
                          <a:effectLst/>
                        </a:rPr>
                        <a:t>R</a:t>
                      </a:r>
                      <a:r>
                        <a:rPr lang="en-US" sz="1400" i="1" baseline="30000" dirty="0">
                          <a:effectLst/>
                        </a:rPr>
                        <a:t> </a:t>
                      </a:r>
                      <a:r>
                        <a:rPr lang="en-US" sz="1400" i="1" baseline="40000" dirty="0">
                          <a:effectLst/>
                        </a:rPr>
                        <a:t>2</a:t>
                      </a:r>
                      <a:r>
                        <a:rPr lang="en-US" sz="1400" i="1" dirty="0">
                          <a:effectLst/>
                        </a:rPr>
                        <a:t> Adj</a:t>
                      </a:r>
                      <a:endParaRPr lang="en-US" sz="1400" i="1" dirty="0"/>
                    </a:p>
                  </a:txBody>
                  <a:tcPr/>
                </a:tc>
                <a:extLst>
                  <a:ext uri="{0D108BD9-81ED-4DB2-BD59-A6C34878D82A}">
                    <a16:rowId xmlns:a16="http://schemas.microsoft.com/office/drawing/2014/main" val="3346839885"/>
                  </a:ext>
                </a:extLst>
              </a:tr>
              <a:tr h="370840">
                <a:tc>
                  <a:txBody>
                    <a:bodyPr/>
                    <a:lstStyle/>
                    <a:p>
                      <a:r>
                        <a:rPr lang="en-US" sz="1400" b="1" dirty="0"/>
                        <a:t>1</a:t>
                      </a:r>
                      <a:r>
                        <a:rPr lang="en-US" sz="1400" b="0" dirty="0"/>
                        <a:t> (demographics only)</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a:t>.164</a:t>
                      </a:r>
                    </a:p>
                  </a:txBody>
                  <a:tcPr/>
                </a:tc>
                <a:extLst>
                  <a:ext uri="{0D108BD9-81ED-4DB2-BD59-A6C34878D82A}">
                    <a16:rowId xmlns:a16="http://schemas.microsoft.com/office/drawing/2014/main" val="2926944115"/>
                  </a:ext>
                </a:extLst>
              </a:tr>
              <a:tr h="370840">
                <a:tc>
                  <a:txBody>
                    <a:bodyPr/>
                    <a:lstStyle/>
                    <a:p>
                      <a:r>
                        <a:rPr lang="en-US" sz="1400" b="1" dirty="0"/>
                        <a:t>2</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r>
                        <a:rPr lang="en-US" sz="1400" dirty="0"/>
                        <a:t>.188</a:t>
                      </a:r>
                    </a:p>
                  </a:txBody>
                  <a:tcPr/>
                </a:tc>
                <a:extLst>
                  <a:ext uri="{0D108BD9-81ED-4DB2-BD59-A6C34878D82A}">
                    <a16:rowId xmlns:a16="http://schemas.microsoft.com/office/drawing/2014/main" val="2045287173"/>
                  </a:ext>
                </a:extLst>
              </a:tr>
              <a:tr h="370840">
                <a:tc>
                  <a:txBody>
                    <a:bodyPr/>
                    <a:lstStyle/>
                    <a:p>
                      <a:r>
                        <a:rPr lang="en-US" sz="1400" dirty="0"/>
                        <a:t>  discrimination</a:t>
                      </a:r>
                    </a:p>
                  </a:txBody>
                  <a:tcPr/>
                </a:tc>
                <a:tc>
                  <a:txBody>
                    <a:bodyPr/>
                    <a:lstStyle/>
                    <a:p>
                      <a:r>
                        <a:rPr lang="en-US" sz="1400" dirty="0"/>
                        <a:t>.18*</a:t>
                      </a:r>
                    </a:p>
                  </a:txBody>
                  <a:tcPr/>
                </a:tc>
                <a:tc>
                  <a:txBody>
                    <a:bodyPr/>
                    <a:lstStyle/>
                    <a:p>
                      <a:r>
                        <a:rPr lang="en-US" sz="1400" dirty="0"/>
                        <a:t>.004</a:t>
                      </a:r>
                    </a:p>
                  </a:txBody>
                  <a:tcPr/>
                </a:tc>
                <a:tc>
                  <a:txBody>
                    <a:bodyPr/>
                    <a:lstStyle/>
                    <a:p>
                      <a:r>
                        <a:rPr lang="en-US" sz="1400" dirty="0"/>
                        <a:t>.076</a:t>
                      </a:r>
                    </a:p>
                  </a:txBody>
                  <a:tcPr/>
                </a:tc>
                <a:tc>
                  <a:txBody>
                    <a:bodyPr/>
                    <a:lstStyle/>
                    <a:p>
                      <a:endParaRPr lang="en-US" sz="1400" dirty="0"/>
                    </a:p>
                  </a:txBody>
                  <a:tcPr/>
                </a:tc>
                <a:extLst>
                  <a:ext uri="{0D108BD9-81ED-4DB2-BD59-A6C34878D82A}">
                    <a16:rowId xmlns:a16="http://schemas.microsoft.com/office/drawing/2014/main" val="2420320786"/>
                  </a:ext>
                </a:extLst>
              </a:tr>
              <a:tr h="370840">
                <a:tc>
                  <a:txBody>
                    <a:bodyPr/>
                    <a:lstStyle/>
                    <a:p>
                      <a:r>
                        <a:rPr lang="en-US" sz="1400" b="1" dirty="0"/>
                        <a:t>3</a:t>
                      </a:r>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r>
                        <a:rPr lang="en-US" sz="1400" dirty="0"/>
                        <a:t>.223</a:t>
                      </a:r>
                    </a:p>
                  </a:txBody>
                  <a:tcPr/>
                </a:tc>
                <a:extLst>
                  <a:ext uri="{0D108BD9-81ED-4DB2-BD59-A6C34878D82A}">
                    <a16:rowId xmlns:a16="http://schemas.microsoft.com/office/drawing/2014/main" val="730145714"/>
                  </a:ext>
                </a:extLst>
              </a:tr>
              <a:tr h="370840">
                <a:tc>
                  <a:txBody>
                    <a:bodyPr/>
                    <a:lstStyle/>
                    <a:p>
                      <a:r>
                        <a:rPr lang="en-US" sz="1400" dirty="0"/>
                        <a:t>  discrimination</a:t>
                      </a:r>
                    </a:p>
                  </a:txBody>
                  <a:tcPr/>
                </a:tc>
                <a:tc>
                  <a:txBody>
                    <a:bodyPr/>
                    <a:lstStyle/>
                    <a:p>
                      <a:r>
                        <a:rPr lang="en-US" sz="1400" dirty="0"/>
                        <a:t>.10</a:t>
                      </a:r>
                    </a:p>
                  </a:txBody>
                  <a:tcPr/>
                </a:tc>
                <a:tc>
                  <a:txBody>
                    <a:bodyPr/>
                    <a:lstStyle/>
                    <a:p>
                      <a:r>
                        <a:rPr lang="en-US" sz="1400" dirty="0"/>
                        <a:t>.002</a:t>
                      </a:r>
                    </a:p>
                  </a:txBody>
                  <a:tcPr/>
                </a:tc>
                <a:tc>
                  <a:txBody>
                    <a:bodyPr/>
                    <a:lstStyle/>
                    <a:p>
                      <a:r>
                        <a:rPr lang="en-US" sz="1400" dirty="0"/>
                        <a:t>.086</a:t>
                      </a:r>
                    </a:p>
                  </a:txBody>
                  <a:tcPr/>
                </a:tc>
                <a:tc>
                  <a:txBody>
                    <a:bodyPr/>
                    <a:lstStyle/>
                    <a:p>
                      <a:endParaRPr lang="en-US" sz="1400" dirty="0"/>
                    </a:p>
                  </a:txBody>
                  <a:tcPr/>
                </a:tc>
                <a:extLst>
                  <a:ext uri="{0D108BD9-81ED-4DB2-BD59-A6C34878D82A}">
                    <a16:rowId xmlns:a16="http://schemas.microsoft.com/office/drawing/2014/main" val="3899406940"/>
                  </a:ext>
                </a:extLst>
              </a:tr>
              <a:tr h="370840">
                <a:tc>
                  <a:txBody>
                    <a:bodyPr/>
                    <a:lstStyle/>
                    <a:p>
                      <a:r>
                        <a:rPr lang="en-US" sz="1400" dirty="0"/>
                        <a:t>  stigma consciousness</a:t>
                      </a:r>
                    </a:p>
                  </a:txBody>
                  <a:tcPr/>
                </a:tc>
                <a:tc>
                  <a:txBody>
                    <a:bodyPr/>
                    <a:lstStyle/>
                    <a:p>
                      <a:r>
                        <a:rPr lang="en-US" sz="1400" dirty="0"/>
                        <a:t>.22**</a:t>
                      </a:r>
                    </a:p>
                  </a:txBody>
                  <a:tcPr/>
                </a:tc>
                <a:tc>
                  <a:txBody>
                    <a:bodyPr/>
                    <a:lstStyle/>
                    <a:p>
                      <a:r>
                        <a:rPr lang="en-US" sz="1400" dirty="0"/>
                        <a:t>.010</a:t>
                      </a:r>
                    </a:p>
                  </a:txBody>
                  <a:tcPr/>
                </a:tc>
                <a:tc>
                  <a:txBody>
                    <a:bodyPr/>
                    <a:lstStyle/>
                    <a:p>
                      <a:r>
                        <a:rPr lang="en-US" sz="1400" dirty="0"/>
                        <a:t>.325</a:t>
                      </a:r>
                    </a:p>
                  </a:txBody>
                  <a:tcPr/>
                </a:tc>
                <a:tc>
                  <a:txBody>
                    <a:bodyPr/>
                    <a:lstStyle/>
                    <a:p>
                      <a:endParaRPr lang="en-US" sz="1400" dirty="0"/>
                    </a:p>
                  </a:txBody>
                  <a:tcPr/>
                </a:tc>
                <a:extLst>
                  <a:ext uri="{0D108BD9-81ED-4DB2-BD59-A6C34878D82A}">
                    <a16:rowId xmlns:a16="http://schemas.microsoft.com/office/drawing/2014/main" val="4049762345"/>
                  </a:ext>
                </a:extLst>
              </a:tr>
              <a:tr h="370840">
                <a:tc>
                  <a:txBody>
                    <a:bodyPr/>
                    <a:lstStyle/>
                    <a:p>
                      <a:r>
                        <a:rPr lang="en-US" sz="1400" b="1" dirty="0"/>
                        <a:t>4</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r>
                        <a:rPr lang="en-US" sz="1400" dirty="0"/>
                        <a:t>.480</a:t>
                      </a:r>
                    </a:p>
                  </a:txBody>
                  <a:tcPr/>
                </a:tc>
                <a:extLst>
                  <a:ext uri="{0D108BD9-81ED-4DB2-BD59-A6C34878D82A}">
                    <a16:rowId xmlns:a16="http://schemas.microsoft.com/office/drawing/2014/main" val="624403554"/>
                  </a:ext>
                </a:extLst>
              </a:tr>
              <a:tr h="370840">
                <a:tc>
                  <a:txBody>
                    <a:bodyPr/>
                    <a:lstStyle/>
                    <a:p>
                      <a:r>
                        <a:rPr lang="en-US" sz="1400" dirty="0"/>
                        <a:t>  discrimination</a:t>
                      </a:r>
                    </a:p>
                  </a:txBody>
                  <a:tcPr/>
                </a:tc>
                <a:tc>
                  <a:txBody>
                    <a:bodyPr/>
                    <a:lstStyle/>
                    <a:p>
                      <a:r>
                        <a:rPr lang="en-US" sz="1400" dirty="0"/>
                        <a:t>.09</a:t>
                      </a:r>
                    </a:p>
                  </a:txBody>
                  <a:tcPr/>
                </a:tc>
                <a:tc>
                  <a:txBody>
                    <a:bodyPr/>
                    <a:lstStyle/>
                    <a:p>
                      <a:r>
                        <a:rPr lang="en-US" sz="1400" dirty="0"/>
                        <a:t>.001</a:t>
                      </a:r>
                    </a:p>
                  </a:txBody>
                  <a:tcPr/>
                </a:tc>
                <a:tc>
                  <a:txBody>
                    <a:bodyPr/>
                    <a:lstStyle/>
                    <a:p>
                      <a:r>
                        <a:rPr lang="en-US" sz="1400" dirty="0"/>
                        <a:t>.080</a:t>
                      </a:r>
                    </a:p>
                  </a:txBody>
                  <a:tcPr/>
                </a:tc>
                <a:tc>
                  <a:txBody>
                    <a:bodyPr/>
                    <a:lstStyle/>
                    <a:p>
                      <a:endParaRPr lang="en-US" sz="1400" dirty="0"/>
                    </a:p>
                  </a:txBody>
                  <a:tcPr/>
                </a:tc>
                <a:extLst>
                  <a:ext uri="{0D108BD9-81ED-4DB2-BD59-A6C34878D82A}">
                    <a16:rowId xmlns:a16="http://schemas.microsoft.com/office/drawing/2014/main" val="31945195"/>
                  </a:ext>
                </a:extLst>
              </a:tr>
              <a:tr h="370840">
                <a:tc>
                  <a:txBody>
                    <a:bodyPr/>
                    <a:lstStyle/>
                    <a:p>
                      <a:r>
                        <a:rPr lang="en-US" sz="1400" dirty="0"/>
                        <a:t>  stigma consciousness</a:t>
                      </a:r>
                    </a:p>
                  </a:txBody>
                  <a:tcPr/>
                </a:tc>
                <a:tc>
                  <a:txBody>
                    <a:bodyPr/>
                    <a:lstStyle/>
                    <a:p>
                      <a:r>
                        <a:rPr lang="en-US" sz="1400" dirty="0"/>
                        <a:t>.10</a:t>
                      </a:r>
                    </a:p>
                  </a:txBody>
                  <a:tcPr/>
                </a:tc>
                <a:tc>
                  <a:txBody>
                    <a:bodyPr/>
                    <a:lstStyle/>
                    <a:p>
                      <a:r>
                        <a:rPr lang="en-US" sz="1400" dirty="0"/>
                        <a:t>.001</a:t>
                      </a:r>
                    </a:p>
                  </a:txBody>
                  <a:tcPr/>
                </a:tc>
                <a:tc>
                  <a:txBody>
                    <a:bodyPr/>
                    <a:lstStyle/>
                    <a:p>
                      <a:r>
                        <a:rPr lang="en-US" sz="1400" dirty="0"/>
                        <a:t>.286</a:t>
                      </a:r>
                    </a:p>
                  </a:txBody>
                  <a:tcPr/>
                </a:tc>
                <a:tc>
                  <a:txBody>
                    <a:bodyPr/>
                    <a:lstStyle/>
                    <a:p>
                      <a:endParaRPr lang="en-US" sz="1400" dirty="0"/>
                    </a:p>
                  </a:txBody>
                  <a:tcPr/>
                </a:tc>
                <a:extLst>
                  <a:ext uri="{0D108BD9-81ED-4DB2-BD59-A6C34878D82A}">
                    <a16:rowId xmlns:a16="http://schemas.microsoft.com/office/drawing/2014/main" val="2914104701"/>
                  </a:ext>
                </a:extLst>
              </a:tr>
              <a:tr h="370840">
                <a:tc>
                  <a:txBody>
                    <a:bodyPr/>
                    <a:lstStyle/>
                    <a:p>
                      <a:r>
                        <a:rPr lang="en-US" sz="1400" dirty="0"/>
                        <a:t>  psychological inflexibility</a:t>
                      </a:r>
                    </a:p>
                  </a:txBody>
                  <a:tcPr/>
                </a:tc>
                <a:tc>
                  <a:txBody>
                    <a:bodyPr/>
                    <a:lstStyle/>
                    <a:p>
                      <a:r>
                        <a:rPr lang="en-US" sz="1400" dirty="0"/>
                        <a:t>.55**</a:t>
                      </a:r>
                    </a:p>
                  </a:txBody>
                  <a:tcPr/>
                </a:tc>
                <a:tc>
                  <a:txBody>
                    <a:bodyPr/>
                    <a:lstStyle/>
                    <a:p>
                      <a:r>
                        <a:rPr lang="en-US" sz="1400" dirty="0"/>
                        <a:t>.005</a:t>
                      </a:r>
                    </a:p>
                  </a:txBody>
                  <a:tcPr/>
                </a:tc>
                <a:tc>
                  <a:txBody>
                    <a:bodyPr/>
                    <a:lstStyle/>
                    <a:p>
                      <a:r>
                        <a:rPr lang="en-US" sz="1400" dirty="0"/>
                        <a:t>.295</a:t>
                      </a:r>
                    </a:p>
                  </a:txBody>
                  <a:tcPr/>
                </a:tc>
                <a:tc>
                  <a:txBody>
                    <a:bodyPr/>
                    <a:lstStyle/>
                    <a:p>
                      <a:endParaRPr lang="en-US" sz="1400" dirty="0"/>
                    </a:p>
                  </a:txBody>
                  <a:tcPr/>
                </a:tc>
                <a:extLst>
                  <a:ext uri="{0D108BD9-81ED-4DB2-BD59-A6C34878D82A}">
                    <a16:rowId xmlns:a16="http://schemas.microsoft.com/office/drawing/2014/main" val="2881206916"/>
                  </a:ext>
                </a:extLst>
              </a:tr>
            </a:tbl>
          </a:graphicData>
        </a:graphic>
      </p:graphicFrame>
      <p:sp>
        <p:nvSpPr>
          <p:cNvPr id="6" name="TextBox 5">
            <a:extLst>
              <a:ext uri="{FF2B5EF4-FFF2-40B4-BE49-F238E27FC236}">
                <a16:creationId xmlns:a16="http://schemas.microsoft.com/office/drawing/2014/main" id="{EBD57E19-3072-497F-55D2-8AD1749EBDF0}"/>
              </a:ext>
            </a:extLst>
          </p:cNvPr>
          <p:cNvSpPr txBox="1"/>
          <p:nvPr/>
        </p:nvSpPr>
        <p:spPr>
          <a:xfrm>
            <a:off x="5222875" y="6011817"/>
            <a:ext cx="4389120" cy="584775"/>
          </a:xfrm>
          <a:prstGeom prst="rect">
            <a:avLst/>
          </a:prstGeom>
          <a:noFill/>
        </p:spPr>
        <p:txBody>
          <a:bodyPr wrap="square" rtlCol="0">
            <a:spAutoFit/>
          </a:bodyPr>
          <a:lstStyle/>
          <a:p>
            <a:pPr algn="r"/>
            <a:r>
              <a:rPr lang="en-US" sz="1400" dirty="0"/>
              <a:t>* Indicates </a:t>
            </a:r>
            <a:r>
              <a:rPr lang="en-US" sz="1400" b="0" i="1" u="none" strike="noStrike" cap="none" spc="0" dirty="0">
                <a:solidFill>
                  <a:schemeClr val="tx1"/>
                </a:solidFill>
                <a:effectLst/>
              </a:rPr>
              <a:t>p </a:t>
            </a:r>
            <a:r>
              <a:rPr lang="en-US" sz="1400" dirty="0">
                <a:latin typeface="+mj-lt"/>
                <a:cs typeface="Times New Roman" panose="02020603050405020304" pitchFamily="18" charset="0"/>
              </a:rPr>
              <a:t>&lt;</a:t>
            </a:r>
            <a:r>
              <a:rPr lang="en-US" sz="1400" b="0" u="none" strike="noStrike" cap="none" spc="0" dirty="0">
                <a:solidFill>
                  <a:schemeClr val="tx1"/>
                </a:solidFill>
                <a:effectLst/>
                <a:latin typeface="+mj-lt"/>
                <a:cs typeface="Times New Roman" panose="02020603050405020304" pitchFamily="18" charset="0"/>
              </a:rPr>
              <a:t> .05 </a:t>
            </a:r>
            <a:r>
              <a:rPr lang="en-US" sz="1400" b="0" u="none" strike="noStrike" cap="none" spc="0" dirty="0">
                <a:solidFill>
                  <a:schemeClr val="tx1"/>
                </a:solidFill>
                <a:effectLst/>
                <a:latin typeface="+mj-lt"/>
              </a:rPr>
              <a:t>** </a:t>
            </a:r>
            <a:r>
              <a:rPr lang="en-US" sz="1400" dirty="0"/>
              <a:t>Indicates </a:t>
            </a:r>
            <a:r>
              <a:rPr lang="en-US" sz="1400" b="0" i="1" u="none" strike="noStrike" cap="none" spc="0" dirty="0">
                <a:solidFill>
                  <a:schemeClr val="tx1"/>
                </a:solidFill>
                <a:effectLst/>
              </a:rPr>
              <a:t>p </a:t>
            </a:r>
            <a:r>
              <a:rPr lang="en-US" sz="1400" dirty="0">
                <a:latin typeface="+mj-lt"/>
                <a:cs typeface="Times New Roman" panose="02020603050405020304" pitchFamily="18" charset="0"/>
              </a:rPr>
              <a:t>&lt;</a:t>
            </a:r>
            <a:r>
              <a:rPr lang="en-US" sz="1400" b="0" u="none" strike="noStrike" cap="none" spc="0" dirty="0">
                <a:solidFill>
                  <a:schemeClr val="tx1"/>
                </a:solidFill>
                <a:effectLst/>
                <a:latin typeface="+mj-lt"/>
                <a:cs typeface="Times New Roman" panose="02020603050405020304" pitchFamily="18" charset="0"/>
              </a:rPr>
              <a:t> .01 (2-tailed)</a:t>
            </a:r>
          </a:p>
          <a:p>
            <a:endParaRPr lang="en-US" sz="1800" b="0" u="none" strike="noStrike" cap="none" spc="0" dirty="0">
              <a:solidFill>
                <a:schemeClr val="tx1"/>
              </a:solidFill>
              <a:effectLst/>
              <a:latin typeface="+mj-lt"/>
            </a:endParaRPr>
          </a:p>
        </p:txBody>
      </p:sp>
    </p:spTree>
    <p:extLst>
      <p:ext uri="{BB962C8B-B14F-4D97-AF65-F5344CB8AC3E}">
        <p14:creationId xmlns:p14="http://schemas.microsoft.com/office/powerpoint/2010/main" val="2271979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F14C-B228-4720-2F29-303CA62B1595}"/>
              </a:ext>
            </a:extLst>
          </p:cNvPr>
          <p:cNvSpPr>
            <a:spLocks noGrp="1"/>
          </p:cNvSpPr>
          <p:nvPr>
            <p:ph type="title"/>
          </p:nvPr>
        </p:nvSpPr>
        <p:spPr>
          <a:xfrm>
            <a:off x="1188069" y="381935"/>
            <a:ext cx="4008583" cy="5974414"/>
          </a:xfrm>
        </p:spPr>
        <p:txBody>
          <a:bodyPr anchor="ctr">
            <a:normAutofit/>
          </a:bodyPr>
          <a:lstStyle/>
          <a:p>
            <a:r>
              <a:rPr lang="en-US" sz="5600">
                <a:solidFill>
                  <a:schemeClr val="bg1"/>
                </a:solidFill>
              </a:rPr>
              <a:t>Limitations and Future Directions</a:t>
            </a:r>
          </a:p>
        </p:txBody>
      </p:sp>
      <p:sp>
        <p:nvSpPr>
          <p:cNvPr id="3" name="Content Placeholder 2">
            <a:extLst>
              <a:ext uri="{FF2B5EF4-FFF2-40B4-BE49-F238E27FC236}">
                <a16:creationId xmlns:a16="http://schemas.microsoft.com/office/drawing/2014/main" id="{2337E9BB-E5F5-E32B-3008-979B15C8839A}"/>
              </a:ext>
            </a:extLst>
          </p:cNvPr>
          <p:cNvSpPr>
            <a:spLocks noGrp="1"/>
          </p:cNvSpPr>
          <p:nvPr>
            <p:ph idx="1"/>
          </p:nvPr>
        </p:nvSpPr>
        <p:spPr>
          <a:xfrm>
            <a:off x="6096000" y="381935"/>
            <a:ext cx="4986955" cy="5974415"/>
          </a:xfrm>
        </p:spPr>
        <p:txBody>
          <a:bodyPr anchor="ctr">
            <a:normAutofit fontScale="92500" lnSpcReduction="20000"/>
          </a:bodyPr>
          <a:lstStyle/>
          <a:p>
            <a:r>
              <a:rPr lang="en-US" sz="2400" dirty="0"/>
              <a:t>More research is needed to clearly assess the relationships between discrimination, stigma consciousness, psychological inflexibility, and anxiety</a:t>
            </a:r>
          </a:p>
          <a:p>
            <a:r>
              <a:rPr lang="en-US" sz="2400" dirty="0"/>
              <a:t>Causality and directionality cannot be concluded from the current study</a:t>
            </a:r>
          </a:p>
          <a:p>
            <a:pPr lvl="1"/>
            <a:r>
              <a:rPr lang="en-US" dirty="0"/>
              <a:t>Future research: longitudinal and mediational models</a:t>
            </a:r>
          </a:p>
          <a:p>
            <a:r>
              <a:rPr lang="en-US" sz="2400" dirty="0"/>
              <a:t>Race, gender, sexual orientation conceptualization</a:t>
            </a:r>
          </a:p>
          <a:p>
            <a:pPr marL="0" indent="0">
              <a:buNone/>
            </a:pPr>
            <a:endParaRPr lang="en-US" sz="1800" dirty="0"/>
          </a:p>
        </p:txBody>
      </p:sp>
      <p:sp>
        <p:nvSpPr>
          <p:cNvPr id="4" name="Slide Number Placeholder 3">
            <a:extLst>
              <a:ext uri="{FF2B5EF4-FFF2-40B4-BE49-F238E27FC236}">
                <a16:creationId xmlns:a16="http://schemas.microsoft.com/office/drawing/2014/main" id="{ED36411E-282E-B134-211C-4E18265E56C5}"/>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33</a:t>
            </a:fld>
            <a:endParaRPr lang="en-US">
              <a:solidFill>
                <a:schemeClr val="accent2"/>
              </a:solidFill>
            </a:endParaRPr>
          </a:p>
        </p:txBody>
      </p:sp>
    </p:spTree>
    <p:extLst>
      <p:ext uri="{BB962C8B-B14F-4D97-AF65-F5344CB8AC3E}">
        <p14:creationId xmlns:p14="http://schemas.microsoft.com/office/powerpoint/2010/main" val="3318421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1B9-31FC-D6BA-9758-42CBCECC6FE1}"/>
              </a:ext>
            </a:extLst>
          </p:cNvPr>
          <p:cNvSpPr>
            <a:spLocks noGrp="1"/>
          </p:cNvSpPr>
          <p:nvPr>
            <p:ph type="title"/>
          </p:nvPr>
        </p:nvSpPr>
        <p:spPr>
          <a:xfrm>
            <a:off x="803775" y="1106007"/>
            <a:ext cx="10550025" cy="1182927"/>
          </a:xfrm>
        </p:spPr>
        <p:txBody>
          <a:bodyPr anchor="b">
            <a:normAutofit/>
          </a:bodyPr>
          <a:lstStyle/>
          <a:p>
            <a:r>
              <a:rPr lang="en-US" sz="6600"/>
              <a:t>Discussion</a:t>
            </a:r>
          </a:p>
        </p:txBody>
      </p:sp>
      <p:sp>
        <p:nvSpPr>
          <p:cNvPr id="3" name="Content Placeholder 2">
            <a:extLst>
              <a:ext uri="{FF2B5EF4-FFF2-40B4-BE49-F238E27FC236}">
                <a16:creationId xmlns:a16="http://schemas.microsoft.com/office/drawing/2014/main" id="{2C4879AD-776B-0A4D-1FBB-0D87D0ACA7B3}"/>
              </a:ext>
            </a:extLst>
          </p:cNvPr>
          <p:cNvSpPr>
            <a:spLocks noGrp="1"/>
          </p:cNvSpPr>
          <p:nvPr>
            <p:ph idx="1"/>
          </p:nvPr>
        </p:nvSpPr>
        <p:spPr>
          <a:xfrm>
            <a:off x="803775" y="2598947"/>
            <a:ext cx="10550025" cy="3677348"/>
          </a:xfrm>
        </p:spPr>
        <p:txBody>
          <a:bodyPr anchor="t">
            <a:normAutofit fontScale="92500" lnSpcReduction="20000"/>
          </a:bodyPr>
          <a:lstStyle/>
          <a:p>
            <a:r>
              <a:rPr lang="en-US" sz="2400" dirty="0">
                <a:latin typeface="+mj-lt"/>
                <a:ea typeface="Calibri" panose="020F0502020204030204" pitchFamily="34" charset="0"/>
                <a:cs typeface="Times New Roman" panose="02020603050405020304" pitchFamily="18" charset="0"/>
              </a:rPr>
              <a:t>Discrimination, stigma consciousness, and psychological inflexibility all contribute to the experience of anxiety among GSMIs</a:t>
            </a:r>
          </a:p>
          <a:p>
            <a:pPr lvl="1"/>
            <a:r>
              <a:rPr lang="en-US" dirty="0">
                <a:latin typeface="+mj-lt"/>
                <a:ea typeface="Calibri" panose="020F0502020204030204" pitchFamily="34" charset="0"/>
                <a:cs typeface="Times New Roman" panose="02020603050405020304" pitchFamily="18" charset="0"/>
              </a:rPr>
              <a:t>Minority Stress Model</a:t>
            </a:r>
          </a:p>
          <a:p>
            <a:pPr lvl="2"/>
            <a:r>
              <a:rPr lang="en-US" sz="2400" dirty="0">
                <a:latin typeface="+mj-lt"/>
                <a:ea typeface="Calibri" panose="020F0502020204030204" pitchFamily="34" charset="0"/>
                <a:cs typeface="Times New Roman" panose="02020603050405020304" pitchFamily="18" charset="0"/>
              </a:rPr>
              <a:t>Discrimination (distal stress) </a:t>
            </a:r>
            <a:r>
              <a:rPr lang="en-US" sz="2400" dirty="0">
                <a:latin typeface="+mj-lt"/>
                <a:ea typeface="Calibri" panose="020F0502020204030204" pitchFamily="34" charset="0"/>
                <a:cs typeface="Times New Roman" panose="02020603050405020304" pitchFamily="18" charset="0"/>
                <a:sym typeface="Wingdings" panose="05000000000000000000" pitchFamily="2" charset="2"/>
              </a:rPr>
              <a:t> increased</a:t>
            </a:r>
            <a:r>
              <a:rPr lang="en-US" sz="2400" dirty="0">
                <a:latin typeface="+mj-lt"/>
                <a:ea typeface="Calibri" panose="020F0502020204030204" pitchFamily="34" charset="0"/>
                <a:cs typeface="Times New Roman" panose="02020603050405020304" pitchFamily="18" charset="0"/>
              </a:rPr>
              <a:t> vigilance toward</a:t>
            </a:r>
            <a:r>
              <a:rPr lang="en-US" sz="2400" dirty="0">
                <a:effectLst/>
                <a:latin typeface="+mj-lt"/>
                <a:ea typeface="Calibri" panose="020F0502020204030204" pitchFamily="34" charset="0"/>
                <a:cs typeface="Times New Roman" panose="02020603050405020304" pitchFamily="18" charset="0"/>
              </a:rPr>
              <a:t> the potential experience of future discrimination (proximal stress)</a:t>
            </a:r>
            <a:r>
              <a:rPr lang="en-US" sz="2400" dirty="0">
                <a:latin typeface="+mj-lt"/>
                <a:ea typeface="Calibri" panose="020F0502020204030204" pitchFamily="34" charset="0"/>
                <a:cs typeface="Times New Roman" panose="02020603050405020304" pitchFamily="18" charset="0"/>
              </a:rPr>
              <a:t> </a:t>
            </a:r>
            <a:r>
              <a:rPr lang="en-US" sz="2400"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2400" dirty="0">
                <a:effectLst/>
                <a:latin typeface="+mj-lt"/>
                <a:ea typeface="Calibri" panose="020F0502020204030204" pitchFamily="34" charset="0"/>
                <a:cs typeface="Times New Roman" panose="02020603050405020304" pitchFamily="18" charset="0"/>
              </a:rPr>
              <a:t> worsened anxiety</a:t>
            </a:r>
          </a:p>
          <a:p>
            <a:pPr marL="1600200" marR="0" lvl="3" indent="-228600">
              <a:spcBef>
                <a:spcPts val="0"/>
              </a:spcBef>
              <a:spcAft>
                <a:spcPts val="0"/>
              </a:spcAft>
              <a:buFont typeface="Symbol" panose="05050102010706020507" pitchFamily="18" charset="2"/>
              <a:buChar char=""/>
            </a:pPr>
            <a:r>
              <a:rPr lang="en-US" sz="2400" dirty="0">
                <a:latin typeface="+mj-lt"/>
                <a:ea typeface="Calibri" panose="020F0502020204030204" pitchFamily="34" charset="0"/>
                <a:cs typeface="Times New Roman" panose="02020603050405020304" pitchFamily="18" charset="0"/>
              </a:rPr>
              <a:t>Stigma consciousness and psychological inflexibility may act as proximal stressors which increases vigilance</a:t>
            </a:r>
          </a:p>
        </p:txBody>
      </p:sp>
      <p:sp>
        <p:nvSpPr>
          <p:cNvPr id="4" name="Slide Number Placeholder 3">
            <a:extLst>
              <a:ext uri="{FF2B5EF4-FFF2-40B4-BE49-F238E27FC236}">
                <a16:creationId xmlns:a16="http://schemas.microsoft.com/office/drawing/2014/main" id="{AADE0532-DABD-51FC-A51F-64BDCD839AA0}"/>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34</a:t>
            </a:fld>
            <a:endParaRPr lang="en-US">
              <a:solidFill>
                <a:schemeClr val="accent2"/>
              </a:solidFill>
            </a:endParaRPr>
          </a:p>
        </p:txBody>
      </p:sp>
    </p:spTree>
    <p:extLst>
      <p:ext uri="{BB962C8B-B14F-4D97-AF65-F5344CB8AC3E}">
        <p14:creationId xmlns:p14="http://schemas.microsoft.com/office/powerpoint/2010/main" val="69139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1B9-31FC-D6BA-9758-42CBCECC6FE1}"/>
              </a:ext>
            </a:extLst>
          </p:cNvPr>
          <p:cNvSpPr>
            <a:spLocks noGrp="1"/>
          </p:cNvSpPr>
          <p:nvPr>
            <p:ph type="title"/>
          </p:nvPr>
        </p:nvSpPr>
        <p:spPr>
          <a:xfrm>
            <a:off x="1245072" y="1289765"/>
            <a:ext cx="3651101" cy="4270963"/>
          </a:xfrm>
        </p:spPr>
        <p:txBody>
          <a:bodyPr anchor="ctr">
            <a:normAutofit/>
          </a:bodyPr>
          <a:lstStyle/>
          <a:p>
            <a:pPr algn="ctr"/>
            <a:r>
              <a:rPr lang="en-US" sz="4500">
                <a:solidFill>
                  <a:schemeClr val="bg1"/>
                </a:solidFill>
              </a:rPr>
              <a:t>Clinical Implications</a:t>
            </a:r>
          </a:p>
        </p:txBody>
      </p:sp>
      <p:sp>
        <p:nvSpPr>
          <p:cNvPr id="3" name="Content Placeholder 2">
            <a:extLst>
              <a:ext uri="{FF2B5EF4-FFF2-40B4-BE49-F238E27FC236}">
                <a16:creationId xmlns:a16="http://schemas.microsoft.com/office/drawing/2014/main" id="{2C4879AD-776B-0A4D-1FBB-0D87D0ACA7B3}"/>
              </a:ext>
            </a:extLst>
          </p:cNvPr>
          <p:cNvSpPr>
            <a:spLocks noGrp="1"/>
          </p:cNvSpPr>
          <p:nvPr>
            <p:ph idx="1"/>
          </p:nvPr>
        </p:nvSpPr>
        <p:spPr>
          <a:xfrm>
            <a:off x="6397039" y="381935"/>
            <a:ext cx="4685916" cy="5974415"/>
          </a:xfrm>
        </p:spPr>
        <p:txBody>
          <a:bodyPr anchor="ctr">
            <a:normAutofit fontScale="85000" lnSpcReduction="20000"/>
          </a:bodyPr>
          <a:lstStyle/>
          <a:p>
            <a:r>
              <a:rPr lang="en-US" sz="2000" dirty="0">
                <a:latin typeface="+mj-lt"/>
                <a:cs typeface="Times New Roman" panose="02020603050405020304" pitchFamily="18" charset="0"/>
              </a:rPr>
              <a:t>Reduce the threat of discrimination (e.g. advocacy work, open-ended response options for gender and sexual orientation on intake forms) </a:t>
            </a:r>
          </a:p>
          <a:p>
            <a:r>
              <a:rPr lang="en-US" sz="2000" dirty="0">
                <a:latin typeface="+mj-lt"/>
                <a:ea typeface="Times New Roman" panose="02020603050405020304" pitchFamily="18" charset="0"/>
                <a:cs typeface="Times New Roman" panose="02020603050405020304" pitchFamily="18" charset="0"/>
              </a:rPr>
              <a:t>C</a:t>
            </a:r>
            <a:r>
              <a:rPr lang="en-US" sz="2000" dirty="0">
                <a:effectLst/>
                <a:latin typeface="+mj-lt"/>
                <a:ea typeface="Times New Roman" panose="02020603050405020304" pitchFamily="18" charset="0"/>
                <a:cs typeface="Times New Roman" panose="02020603050405020304" pitchFamily="18" charset="0"/>
              </a:rPr>
              <a:t>onsider the context of discrimination when addressing issues like psychological inflexibility and stigma consciousness in clients who struggle with anxiety</a:t>
            </a:r>
          </a:p>
          <a:p>
            <a:r>
              <a:rPr lang="en-US" sz="2000" dirty="0">
                <a:latin typeface="+mj-lt"/>
              </a:rPr>
              <a:t>Interventions to foster psychological flexibility</a:t>
            </a:r>
          </a:p>
          <a:p>
            <a:pPr lvl="1"/>
            <a:r>
              <a:rPr lang="en-US" sz="1800" dirty="0">
                <a:latin typeface="+mj-lt"/>
              </a:rPr>
              <a:t>Values-based interventions</a:t>
            </a:r>
          </a:p>
          <a:p>
            <a:pPr lvl="2"/>
            <a:r>
              <a:rPr lang="en-US" sz="1800" dirty="0">
                <a:latin typeface="+mj-lt"/>
              </a:rPr>
              <a:t>Consider how to address stigma consciousness, psychological inflexibility as adaptable coping strategies</a:t>
            </a:r>
          </a:p>
          <a:p>
            <a:pPr marL="914400" lvl="2" indent="0">
              <a:buNone/>
            </a:pPr>
            <a:endParaRPr lang="en-US" sz="1800" dirty="0"/>
          </a:p>
        </p:txBody>
      </p:sp>
      <p:sp>
        <p:nvSpPr>
          <p:cNvPr id="4" name="Slide Number Placeholder 3">
            <a:extLst>
              <a:ext uri="{FF2B5EF4-FFF2-40B4-BE49-F238E27FC236}">
                <a16:creationId xmlns:a16="http://schemas.microsoft.com/office/drawing/2014/main" id="{AADE0532-DABD-51FC-A51F-64BDCD839AA0}"/>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35</a:t>
            </a:fld>
            <a:endParaRPr lang="en-US">
              <a:solidFill>
                <a:schemeClr val="accent2"/>
              </a:solidFill>
            </a:endParaRPr>
          </a:p>
        </p:txBody>
      </p:sp>
    </p:spTree>
    <p:extLst>
      <p:ext uri="{BB962C8B-B14F-4D97-AF65-F5344CB8AC3E}">
        <p14:creationId xmlns:p14="http://schemas.microsoft.com/office/powerpoint/2010/main" val="1848181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30EE-1DAB-A9A3-E838-102F8D42277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D247738-B1B2-795E-C734-77C10E868E71}"/>
              </a:ext>
            </a:extLst>
          </p:cNvPr>
          <p:cNvSpPr>
            <a:spLocks noGrp="1"/>
          </p:cNvSpPr>
          <p:nvPr>
            <p:ph idx="1"/>
          </p:nvPr>
        </p:nvSpPr>
        <p:spPr/>
        <p:txBody>
          <a:bodyPr>
            <a:normAutofit fontScale="70000" lnSpcReduction="20000"/>
          </a:bodyPr>
          <a:lstStyle/>
          <a:p>
            <a:pPr marL="457200" indent="-457200">
              <a:buNone/>
            </a:pPr>
            <a:r>
              <a:rPr lang="en-US" sz="1600" dirty="0"/>
              <a:t>King, M., </a:t>
            </a:r>
            <a:r>
              <a:rPr lang="en-US" sz="1600" dirty="0" err="1"/>
              <a:t>Semlyen</a:t>
            </a:r>
            <a:r>
              <a:rPr lang="en-US" sz="1600" dirty="0"/>
              <a:t>, J., Tai, S. S., </a:t>
            </a:r>
            <a:r>
              <a:rPr lang="en-US" sz="1600" dirty="0" err="1"/>
              <a:t>Killaspy</a:t>
            </a:r>
            <a:r>
              <a:rPr lang="en-US" sz="1600" dirty="0"/>
              <a:t>, H., Osborn, D., </a:t>
            </a:r>
            <a:r>
              <a:rPr lang="en-US" sz="1600" dirty="0" err="1"/>
              <a:t>Popelyuk</a:t>
            </a:r>
            <a:r>
              <a:rPr lang="en-US" sz="1600" dirty="0"/>
              <a:t>, D., &amp; Nazareth, I. (2008). A systematic review of mental disorder, suicide, and deliberate self harm in lesbian, gay and bisexual people. </a:t>
            </a:r>
            <a:r>
              <a:rPr lang="en-US" sz="1600" i="1" dirty="0"/>
              <a:t>BMC psychiatry, 8</a:t>
            </a:r>
            <a:r>
              <a:rPr lang="en-US" sz="1600" dirty="0"/>
              <a:t>, 70. </a:t>
            </a:r>
            <a:r>
              <a:rPr lang="en-US" sz="1600" dirty="0">
                <a:hlinkClick r:id="rId2"/>
              </a:rPr>
              <a:t>https://doi.org/10.1186/1471-244X-8-70</a:t>
            </a:r>
            <a:endParaRPr lang="en-US" sz="1600" dirty="0"/>
          </a:p>
          <a:p>
            <a:pPr marL="457200" indent="-457200">
              <a:buNone/>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Lloyd, J.,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Chalklin</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V., &amp; Bond, F. W. (2019). Psychological processes underlying the impact of gender-related discrimination on psychological distress in transgender and gender nonconforming people.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Journal of counseling psychology</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66</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(5), 550–563.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https://doi.org/10.1037/cou0000371</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Pinel</a:t>
            </a:r>
            <a:r>
              <a:rPr lang="en-US" sz="1800" dirty="0">
                <a:effectLst/>
                <a:latin typeface="Calibri" panose="020F0502020204030204" pitchFamily="34" charset="0"/>
                <a:ea typeface="Calibri" panose="020F0502020204030204" pitchFamily="34" charset="0"/>
                <a:cs typeface="Times New Roman" panose="02020603050405020304" pitchFamily="18" charset="0"/>
              </a:rPr>
              <a:t> E. C. (1999). Stigma consciousness: the psychological legacy of social stereotypes.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Journal of personality and social psychology</a:t>
            </a:r>
            <a:r>
              <a:rPr lang="en-US" sz="1800" dirty="0">
                <a:effectLst/>
                <a:latin typeface="Calibri" panose="020F0502020204030204" pitchFamily="34" charset="0"/>
                <a:ea typeface="Calibri" panose="020F0502020204030204" pitchFamily="34" charset="0"/>
                <a:cs typeface="Times New Roman" panose="02020603050405020304" pitchFamily="18" charset="0"/>
              </a:rPr>
              <a:t>, 76(1), 114–128.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https://doi.org/10.1037//0022-3514.76.1.114</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None/>
            </a:pPr>
            <a:r>
              <a:rPr lang="en-US" sz="1600" dirty="0" err="1"/>
              <a:t>Rolffs</a:t>
            </a:r>
            <a:r>
              <a:rPr lang="en-US" sz="1600" dirty="0"/>
              <a:t>, J. L., Rogge, R. D., &amp; Wilson, K. G. (2016). Disentangling Components of Flexibility via the </a:t>
            </a:r>
            <a:r>
              <a:rPr lang="en-US" sz="1600" dirty="0" err="1"/>
              <a:t>Hexaflex</a:t>
            </a:r>
            <a:r>
              <a:rPr lang="en-US" sz="1600" dirty="0"/>
              <a:t> Model Development and Validation of the Multidimensional Psychological Flexibility Inventory (MPFI). </a:t>
            </a:r>
            <a:r>
              <a:rPr lang="en-US" sz="1600" i="1" dirty="0"/>
              <a:t>Assessment, 25</a:t>
            </a:r>
            <a:r>
              <a:rPr lang="en-US" sz="1600" dirty="0"/>
              <a:t>(4), 458–482. https://doi.org/10.1177/1073191116645905.</a:t>
            </a:r>
          </a:p>
          <a:p>
            <a:pPr marL="457200" indent="-457200">
              <a:buNone/>
            </a:pPr>
            <a:r>
              <a:rPr lang="en-US" sz="1800" dirty="0">
                <a:effectLst/>
                <a:latin typeface="Calibri" panose="020F0502020204030204" pitchFamily="34" charset="0"/>
                <a:ea typeface="Calibri" panose="020F0502020204030204" pitchFamily="34" charset="0"/>
                <a:cs typeface="Calibri" panose="020F0502020204030204" pitchFamily="34" charset="0"/>
              </a:rPr>
              <a:t>Valentine, S. E., &amp; </a:t>
            </a:r>
            <a:r>
              <a:rPr lang="en-US" sz="1800" dirty="0" err="1">
                <a:effectLst/>
                <a:latin typeface="Calibri" panose="020F0502020204030204" pitchFamily="34" charset="0"/>
                <a:ea typeface="Calibri" panose="020F0502020204030204" pitchFamily="34" charset="0"/>
                <a:cs typeface="Calibri" panose="020F0502020204030204" pitchFamily="34" charset="0"/>
              </a:rPr>
              <a:t>Shipherd</a:t>
            </a:r>
            <a:r>
              <a:rPr lang="en-US" sz="1800" dirty="0">
                <a:effectLst/>
                <a:latin typeface="Calibri" panose="020F0502020204030204" pitchFamily="34" charset="0"/>
                <a:ea typeface="Calibri" panose="020F0502020204030204" pitchFamily="34" charset="0"/>
                <a:cs typeface="Calibri" panose="020F0502020204030204" pitchFamily="34" charset="0"/>
              </a:rPr>
              <a:t>, J. C. (2018). A systematic</a:t>
            </a:r>
            <a:r>
              <a:rPr lang="en-US" sz="1800" dirty="0">
                <a:effectLst/>
                <a:latin typeface="Calibri" panose="020F0502020204030204" pitchFamily="34" charset="0"/>
                <a:ea typeface="Calibri" panose="020F0502020204030204" pitchFamily="34" charset="0"/>
                <a:cs typeface="Times New Roman" panose="02020603050405020304" pitchFamily="18" charset="0"/>
              </a:rPr>
              <a:t> review of social stress and mental health among transgender and gender non-conforming people in the United States.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Clinical psychology review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66, 24–</a:t>
            </a:r>
            <a:r>
              <a:rPr lang="en-US" sz="1800" dirty="0">
                <a:effectLst/>
                <a:latin typeface="Calibri" panose="020F0502020204030204" pitchFamily="34" charset="0"/>
                <a:ea typeface="Calibri" panose="020F0502020204030204" pitchFamily="34" charset="0"/>
                <a:cs typeface="Calibri" panose="020F0502020204030204" pitchFamily="34" charset="0"/>
              </a:rPr>
              <a:t>38.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https://doi.org/10.1016/j.cpr.2018.03.003</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buNone/>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Wu, Q., Ji, Y., Lin, X., Yang, H., &amp; Chi, P. (2021). Gender congruence and mental health problems among Chinese transgender and gender non-conforming individuals: A process model involving rumination and stigma consciousness.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Journal of clinical psychology</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10.1002/jclp.23248. Advance online publication. https://doi.org/10.1002/jclp.23248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None/>
            </a:pPr>
            <a:endParaRPr lang="en-US" sz="1600" dirty="0"/>
          </a:p>
        </p:txBody>
      </p:sp>
      <p:sp>
        <p:nvSpPr>
          <p:cNvPr id="4" name="Slide Number Placeholder 3">
            <a:extLst>
              <a:ext uri="{FF2B5EF4-FFF2-40B4-BE49-F238E27FC236}">
                <a16:creationId xmlns:a16="http://schemas.microsoft.com/office/drawing/2014/main" id="{AEF8C039-F897-E3CE-33AF-DCED0D459C6E}"/>
              </a:ext>
            </a:extLst>
          </p:cNvPr>
          <p:cNvSpPr>
            <a:spLocks noGrp="1"/>
          </p:cNvSpPr>
          <p:nvPr>
            <p:ph type="sldNum" sz="quarter" idx="12"/>
          </p:nvPr>
        </p:nvSpPr>
        <p:spPr/>
        <p:txBody>
          <a:bodyPr/>
          <a:lstStyle/>
          <a:p>
            <a:fld id="{D8DA9DAA-006C-4F4B-980E-E3DF019B24E2}" type="slidenum">
              <a:rPr lang="en-US" smtClean="0"/>
              <a:t>36</a:t>
            </a:fld>
            <a:endParaRPr lang="en-US" dirty="0"/>
          </a:p>
        </p:txBody>
      </p:sp>
    </p:spTree>
    <p:extLst>
      <p:ext uri="{BB962C8B-B14F-4D97-AF65-F5344CB8AC3E}">
        <p14:creationId xmlns:p14="http://schemas.microsoft.com/office/powerpoint/2010/main" val="1733505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81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A39E-8C6D-34B0-6BAE-98A119B73462}"/>
              </a:ext>
            </a:extLst>
          </p:cNvPr>
          <p:cNvSpPr>
            <a:spLocks noGrp="1"/>
          </p:cNvSpPr>
          <p:nvPr>
            <p:ph type="ctrTitle"/>
          </p:nvPr>
        </p:nvSpPr>
        <p:spPr>
          <a:xfrm>
            <a:off x="1079510" y="4575967"/>
            <a:ext cx="4457690" cy="1720850"/>
          </a:xfrm>
        </p:spPr>
        <p:txBody>
          <a:bodyPr anchor="ctr">
            <a:normAutofit fontScale="90000"/>
          </a:bodyPr>
          <a:lstStyle/>
          <a:p>
            <a:pPr>
              <a:lnSpc>
                <a:spcPct val="90000"/>
              </a:lnSpc>
            </a:pPr>
            <a:r>
              <a:rPr lang="en-US" sz="2600"/>
              <a:t>Valued Living in the Context of Discrimination Among Gender and Sexual Minoritized Individuals</a:t>
            </a:r>
          </a:p>
        </p:txBody>
      </p:sp>
      <p:sp>
        <p:nvSpPr>
          <p:cNvPr id="3" name="Subtitle 2">
            <a:extLst>
              <a:ext uri="{FF2B5EF4-FFF2-40B4-BE49-F238E27FC236}">
                <a16:creationId xmlns:a16="http://schemas.microsoft.com/office/drawing/2014/main" id="{4D162771-241F-61C5-22E8-9D8F52CF26BC}"/>
              </a:ext>
            </a:extLst>
          </p:cNvPr>
          <p:cNvSpPr>
            <a:spLocks noGrp="1"/>
          </p:cNvSpPr>
          <p:nvPr>
            <p:ph type="subTitle" idx="1"/>
          </p:nvPr>
        </p:nvSpPr>
        <p:spPr>
          <a:xfrm>
            <a:off x="6654801" y="4575967"/>
            <a:ext cx="4451347" cy="1720850"/>
          </a:xfrm>
        </p:spPr>
        <p:txBody>
          <a:bodyPr anchor="ctr">
            <a:normAutofit fontScale="77500" lnSpcReduction="20000"/>
          </a:bodyPr>
          <a:lstStyle/>
          <a:p>
            <a:r>
              <a:rPr lang="en-US"/>
              <a:t>Rebecca Browne, M.S.</a:t>
            </a:r>
          </a:p>
          <a:p>
            <a:r>
              <a:rPr lang="en-US"/>
              <a:t>Anna Larson</a:t>
            </a:r>
          </a:p>
          <a:p>
            <a:r>
              <a:rPr lang="en-US"/>
              <a:t>Sarah Schwartz, Ph.D.</a:t>
            </a:r>
          </a:p>
        </p:txBody>
      </p:sp>
      <p:pic>
        <p:nvPicPr>
          <p:cNvPr id="4" name="Picture 3" descr="Full frame of colourful strips">
            <a:extLst>
              <a:ext uri="{FF2B5EF4-FFF2-40B4-BE49-F238E27FC236}">
                <a16:creationId xmlns:a16="http://schemas.microsoft.com/office/drawing/2014/main" id="{9232D2FD-C5DC-0B8D-A8FA-43478DD30A4A}"/>
              </a:ext>
            </a:extLst>
          </p:cNvPr>
          <p:cNvPicPr>
            <a:picLocks noChangeAspect="1"/>
          </p:cNvPicPr>
          <p:nvPr/>
        </p:nvPicPr>
        <p:blipFill rotWithShape="1">
          <a:blip r:embed="rId2"/>
          <a:srcRect t="21999" b="28296"/>
          <a:stretch/>
        </p:blipFill>
        <p:spPr>
          <a:xfrm>
            <a:off x="20" y="10"/>
            <a:ext cx="12191977" cy="4014777"/>
          </a:xfrm>
          <a:prstGeom prst="rect">
            <a:avLst/>
          </a:prstGeom>
        </p:spPr>
      </p:pic>
    </p:spTree>
    <p:extLst>
      <p:ext uri="{BB962C8B-B14F-4D97-AF65-F5344CB8AC3E}">
        <p14:creationId xmlns:p14="http://schemas.microsoft.com/office/powerpoint/2010/main" val="1890210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E466-5AEC-BF4B-A8CF-71277770F23E}"/>
              </a:ext>
            </a:extLst>
          </p:cNvPr>
          <p:cNvSpPr>
            <a:spLocks noGrp="1"/>
          </p:cNvSpPr>
          <p:nvPr>
            <p:ph type="title"/>
          </p:nvPr>
        </p:nvSpPr>
        <p:spPr>
          <a:xfrm>
            <a:off x="1080000" y="1508125"/>
            <a:ext cx="3899982" cy="3838576"/>
          </a:xfrm>
        </p:spPr>
        <p:txBody>
          <a:bodyPr anchor="ctr">
            <a:normAutofit/>
          </a:bodyPr>
          <a:lstStyle/>
          <a:p>
            <a:pPr algn="ctr"/>
            <a:r>
              <a:rPr lang="en-US"/>
              <a:t>Gender and Sexual Minoritized Individuals (GSMIs)</a:t>
            </a:r>
          </a:p>
        </p:txBody>
      </p:sp>
      <p:sp>
        <p:nvSpPr>
          <p:cNvPr id="3" name="Content Placeholder 2">
            <a:extLst>
              <a:ext uri="{FF2B5EF4-FFF2-40B4-BE49-F238E27FC236}">
                <a16:creationId xmlns:a16="http://schemas.microsoft.com/office/drawing/2014/main" id="{DED5985D-E65B-868B-D1B8-FCCCE4969832}"/>
              </a:ext>
            </a:extLst>
          </p:cNvPr>
          <p:cNvSpPr>
            <a:spLocks noGrp="1"/>
          </p:cNvSpPr>
          <p:nvPr>
            <p:ph idx="1"/>
          </p:nvPr>
        </p:nvSpPr>
        <p:spPr>
          <a:xfrm>
            <a:off x="6654801" y="1079499"/>
            <a:ext cx="4451350" cy="4689476"/>
          </a:xfrm>
        </p:spPr>
        <p:txBody>
          <a:bodyPr anchor="ctr">
            <a:normAutofit fontScale="92500" lnSpcReduction="10000"/>
          </a:bodyPr>
          <a:lstStyle/>
          <a:p>
            <a:r>
              <a:rPr lang="en-US" dirty="0"/>
              <a:t>GSMIs are subjected to identity-based discrimination. </a:t>
            </a:r>
          </a:p>
          <a:p>
            <a:r>
              <a:rPr lang="en-US" dirty="0"/>
              <a:t>GSMIs experience higher rates of mental health concerns as compared to cisgender and heterosexual individuals. </a:t>
            </a:r>
          </a:p>
          <a:p>
            <a:endParaRPr lang="en-US" dirty="0"/>
          </a:p>
        </p:txBody>
      </p:sp>
      <p:sp>
        <p:nvSpPr>
          <p:cNvPr id="4" name="TextBox 3">
            <a:extLst>
              <a:ext uri="{FF2B5EF4-FFF2-40B4-BE49-F238E27FC236}">
                <a16:creationId xmlns:a16="http://schemas.microsoft.com/office/drawing/2014/main" id="{EE54DE46-7C8D-FD1C-CB81-BD74BC4A92AF}"/>
              </a:ext>
            </a:extLst>
          </p:cNvPr>
          <p:cNvSpPr txBox="1"/>
          <p:nvPr/>
        </p:nvSpPr>
        <p:spPr>
          <a:xfrm>
            <a:off x="7226135" y="6427331"/>
            <a:ext cx="4849148" cy="276999"/>
          </a:xfrm>
          <a:prstGeom prst="rect">
            <a:avLst/>
          </a:prstGeom>
          <a:noFill/>
        </p:spPr>
        <p:txBody>
          <a:bodyPr wrap="none" rtlCol="0">
            <a:spAutoFit/>
          </a:bodyPr>
          <a:lstStyle/>
          <a:p>
            <a:r>
              <a:rPr lang="en-US" sz="1200" dirty="0"/>
              <a:t>(</a:t>
            </a:r>
            <a:r>
              <a:rPr lang="en-US" sz="1200" dirty="0" err="1"/>
              <a:t>Hatzenbuehler</a:t>
            </a:r>
            <a:r>
              <a:rPr lang="en-US" sz="1200" dirty="0"/>
              <a:t> et al., 2009; King et al., 2008; McCabe et al., 2009) </a:t>
            </a:r>
          </a:p>
        </p:txBody>
      </p:sp>
    </p:spTree>
    <p:extLst>
      <p:ext uri="{BB962C8B-B14F-4D97-AF65-F5344CB8AC3E}">
        <p14:creationId xmlns:p14="http://schemas.microsoft.com/office/powerpoint/2010/main" val="12918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n a Parent Be Strong and Flexible at the Same Time? - A Tu B'Shevat  Lesson From the Trees - The Month of Shevat">
            <a:extLst>
              <a:ext uri="{FF2B5EF4-FFF2-40B4-BE49-F238E27FC236}">
                <a16:creationId xmlns:a16="http://schemas.microsoft.com/office/drawing/2014/main" id="{260992AB-4E50-D9EC-F137-06FC5FEFD852}"/>
              </a:ext>
            </a:extLst>
          </p:cNvPr>
          <p:cNvPicPr>
            <a:picLocks noChangeAspect="1" noChangeArrowheads="1"/>
          </p:cNvPicPr>
          <p:nvPr/>
        </p:nvPicPr>
        <p:blipFill rotWithShape="1">
          <a:blip r:embed="rId3">
            <a:alphaModFix amt="62000"/>
            <a:extLst>
              <a:ext uri="{BEBA8EAE-BF5A-486C-A8C5-ECC9F3942E4B}">
                <a14:imgProps xmlns:a14="http://schemas.microsoft.com/office/drawing/2010/main">
                  <a14:imgLayer r:embed="rId4">
                    <a14:imgEffect>
                      <a14:colorTemperature colorTemp="8824"/>
                    </a14:imgEffect>
                    <a14:imgEffect>
                      <a14:saturation sat="207000"/>
                    </a14:imgEffect>
                  </a14:imgLayer>
                </a14:imgProps>
              </a:ext>
              <a:ext uri="{28A0092B-C50C-407E-A947-70E740481C1C}">
                <a14:useLocalDpi xmlns:a14="http://schemas.microsoft.com/office/drawing/2010/main" val="0"/>
              </a:ext>
            </a:extLst>
          </a:blip>
          <a:srcRect l="6142" r="26302" b="-1"/>
          <a:stretch/>
        </p:blipFill>
        <p:spPr bwMode="auto">
          <a:xfrm>
            <a:off x="20" y="324101"/>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98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6BE5-FEC0-82EF-DB63-DC37E52761DE}"/>
              </a:ext>
            </a:extLst>
          </p:cNvPr>
          <p:cNvSpPr>
            <a:spLocks noGrp="1"/>
          </p:cNvSpPr>
          <p:nvPr>
            <p:ph type="title"/>
          </p:nvPr>
        </p:nvSpPr>
        <p:spPr/>
        <p:txBody>
          <a:bodyPr/>
          <a:lstStyle/>
          <a:p>
            <a:r>
              <a:rPr lang="en-US" dirty="0"/>
              <a:t>Values </a:t>
            </a:r>
          </a:p>
        </p:txBody>
      </p:sp>
      <p:sp>
        <p:nvSpPr>
          <p:cNvPr id="3" name="Content Placeholder 2">
            <a:extLst>
              <a:ext uri="{FF2B5EF4-FFF2-40B4-BE49-F238E27FC236}">
                <a16:creationId xmlns:a16="http://schemas.microsoft.com/office/drawing/2014/main" id="{B1317268-8C4F-1931-68A5-399EAEFFBDBF}"/>
              </a:ext>
            </a:extLst>
          </p:cNvPr>
          <p:cNvSpPr>
            <a:spLocks noGrp="1"/>
          </p:cNvSpPr>
          <p:nvPr>
            <p:ph idx="1"/>
          </p:nvPr>
        </p:nvSpPr>
        <p:spPr/>
        <p:txBody>
          <a:bodyPr/>
          <a:lstStyle/>
          <a:p>
            <a:pPr marL="0" indent="0" algn="ctr">
              <a:buNone/>
            </a:pPr>
            <a:endParaRPr lang="en-US" dirty="0"/>
          </a:p>
          <a:p>
            <a:pPr marL="0" indent="0" algn="ctr">
              <a:buNone/>
            </a:pPr>
            <a:r>
              <a:rPr lang="en-US" dirty="0"/>
              <a:t>Values are “freely chosen, verbally constructed consequences of ongoing, dynamic, evolving patterns of activity, which establish predominant reinforcers for that activity that are intrinsic in engagement in the valued behavioral pattern itself.”</a:t>
            </a:r>
          </a:p>
          <a:p>
            <a:endParaRPr lang="en-US" dirty="0"/>
          </a:p>
        </p:txBody>
      </p:sp>
      <p:sp>
        <p:nvSpPr>
          <p:cNvPr id="4" name="TextBox 3">
            <a:extLst>
              <a:ext uri="{FF2B5EF4-FFF2-40B4-BE49-F238E27FC236}">
                <a16:creationId xmlns:a16="http://schemas.microsoft.com/office/drawing/2014/main" id="{980D2B08-8F11-7191-6969-2CDD572346BA}"/>
              </a:ext>
            </a:extLst>
          </p:cNvPr>
          <p:cNvSpPr txBox="1"/>
          <p:nvPr/>
        </p:nvSpPr>
        <p:spPr>
          <a:xfrm>
            <a:off x="9948335" y="6324211"/>
            <a:ext cx="1982274" cy="276999"/>
          </a:xfrm>
          <a:prstGeom prst="rect">
            <a:avLst/>
          </a:prstGeom>
          <a:noFill/>
        </p:spPr>
        <p:txBody>
          <a:bodyPr wrap="none" rtlCol="0">
            <a:spAutoFit/>
          </a:bodyPr>
          <a:lstStyle/>
          <a:p>
            <a:r>
              <a:rPr lang="en-US" sz="1200" dirty="0"/>
              <a:t>(Wilson &amp; </a:t>
            </a:r>
            <a:r>
              <a:rPr lang="en-US" sz="1200" dirty="0" err="1"/>
              <a:t>DuFrene</a:t>
            </a:r>
            <a:r>
              <a:rPr lang="en-US" sz="1200" dirty="0"/>
              <a:t>, 2009)</a:t>
            </a:r>
          </a:p>
        </p:txBody>
      </p:sp>
    </p:spTree>
    <p:extLst>
      <p:ext uri="{BB962C8B-B14F-4D97-AF65-F5344CB8AC3E}">
        <p14:creationId xmlns:p14="http://schemas.microsoft.com/office/powerpoint/2010/main" val="5916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CAF0-7525-A84C-93D0-E6D8AC711F72}"/>
              </a:ext>
            </a:extLst>
          </p:cNvPr>
          <p:cNvSpPr>
            <a:spLocks noGrp="1"/>
          </p:cNvSpPr>
          <p:nvPr>
            <p:ph type="title"/>
          </p:nvPr>
        </p:nvSpPr>
        <p:spPr/>
        <p:txBody>
          <a:bodyPr/>
          <a:lstStyle/>
          <a:p>
            <a:r>
              <a:rPr lang="en-US" dirty="0"/>
              <a:t>Research on Valued Living </a:t>
            </a:r>
          </a:p>
        </p:txBody>
      </p:sp>
      <p:sp>
        <p:nvSpPr>
          <p:cNvPr id="3" name="Content Placeholder 2">
            <a:extLst>
              <a:ext uri="{FF2B5EF4-FFF2-40B4-BE49-F238E27FC236}">
                <a16:creationId xmlns:a16="http://schemas.microsoft.com/office/drawing/2014/main" id="{FF1940F6-B135-7EC5-065D-23C69B6117CF}"/>
              </a:ext>
            </a:extLst>
          </p:cNvPr>
          <p:cNvSpPr>
            <a:spLocks noGrp="1"/>
          </p:cNvSpPr>
          <p:nvPr>
            <p:ph idx="1"/>
          </p:nvPr>
        </p:nvSpPr>
        <p:spPr/>
        <p:txBody>
          <a:bodyPr/>
          <a:lstStyle/>
          <a:p>
            <a:r>
              <a:rPr lang="en-US" dirty="0"/>
              <a:t>Interventions that have included a values component have been associated with significant reductions in anxiety and depressive symptoms.</a:t>
            </a:r>
          </a:p>
          <a:p>
            <a:r>
              <a:rPr lang="en-US" dirty="0"/>
              <a:t>Valued living may buffer against the impacts of discrimination in  minoritized populations. </a:t>
            </a:r>
          </a:p>
          <a:p>
            <a:endParaRPr lang="en-US" dirty="0"/>
          </a:p>
          <a:p>
            <a:endParaRPr lang="en-US" dirty="0"/>
          </a:p>
        </p:txBody>
      </p:sp>
      <p:sp>
        <p:nvSpPr>
          <p:cNvPr id="4" name="TextBox 3">
            <a:extLst>
              <a:ext uri="{FF2B5EF4-FFF2-40B4-BE49-F238E27FC236}">
                <a16:creationId xmlns:a16="http://schemas.microsoft.com/office/drawing/2014/main" id="{12401949-45B2-04B5-9FD0-780F0E650724}"/>
              </a:ext>
            </a:extLst>
          </p:cNvPr>
          <p:cNvSpPr txBox="1"/>
          <p:nvPr/>
        </p:nvSpPr>
        <p:spPr>
          <a:xfrm>
            <a:off x="4892438" y="6462711"/>
            <a:ext cx="6365973" cy="276999"/>
          </a:xfrm>
          <a:prstGeom prst="rect">
            <a:avLst/>
          </a:prstGeom>
          <a:noFill/>
        </p:spPr>
        <p:txBody>
          <a:bodyPr wrap="none" rtlCol="0">
            <a:spAutoFit/>
          </a:bodyPr>
          <a:lstStyle/>
          <a:p>
            <a:r>
              <a:rPr lang="en-US" sz="1200" dirty="0"/>
              <a:t>(Graham et al., 2015; Hayes-Skelton et al., 2013; Roemer et al., 2008, Twohig et al., 2010)</a:t>
            </a:r>
          </a:p>
        </p:txBody>
      </p:sp>
    </p:spTree>
    <p:extLst>
      <p:ext uri="{BB962C8B-B14F-4D97-AF65-F5344CB8AC3E}">
        <p14:creationId xmlns:p14="http://schemas.microsoft.com/office/powerpoint/2010/main" val="3712329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A445-5EAE-C72E-F852-154B9EEAEE4D}"/>
              </a:ext>
            </a:extLst>
          </p:cNvPr>
          <p:cNvSpPr>
            <a:spLocks noGrp="1"/>
          </p:cNvSpPr>
          <p:nvPr>
            <p:ph type="title"/>
          </p:nvPr>
        </p:nvSpPr>
        <p:spPr/>
        <p:txBody>
          <a:bodyPr/>
          <a:lstStyle/>
          <a:p>
            <a:r>
              <a:rPr lang="en-US" dirty="0"/>
              <a:t>The Present Study </a:t>
            </a:r>
          </a:p>
        </p:txBody>
      </p:sp>
      <p:sp>
        <p:nvSpPr>
          <p:cNvPr id="3" name="Content Placeholder 2">
            <a:extLst>
              <a:ext uri="{FF2B5EF4-FFF2-40B4-BE49-F238E27FC236}">
                <a16:creationId xmlns:a16="http://schemas.microsoft.com/office/drawing/2014/main" id="{27D691AB-EAB4-B913-9A81-6E458D82CE4E}"/>
              </a:ext>
            </a:extLst>
          </p:cNvPr>
          <p:cNvSpPr>
            <a:spLocks noGrp="1"/>
          </p:cNvSpPr>
          <p:nvPr>
            <p:ph idx="1"/>
          </p:nvPr>
        </p:nvSpPr>
        <p:spPr/>
        <p:txBody>
          <a:bodyPr>
            <a:normAutofit fontScale="92500"/>
          </a:bodyPr>
          <a:lstStyle/>
          <a:p>
            <a:r>
              <a:rPr lang="en-US" dirty="0"/>
              <a:t>Aims to examine associations between discrimination, valued-living, and mental health outcomes among GSMIs. </a:t>
            </a:r>
          </a:p>
          <a:p>
            <a:r>
              <a:rPr lang="en-US" dirty="0"/>
              <a:t>We hypothesized that:</a:t>
            </a:r>
          </a:p>
          <a:p>
            <a:pPr marL="1177200" lvl="2" indent="-457200">
              <a:buFont typeface="+mj-lt"/>
              <a:buAutoNum type="arabicPeriod"/>
            </a:pPr>
            <a:r>
              <a:rPr lang="en-US" dirty="0"/>
              <a:t>Experiences of discrimination will be associated with poorer mental health outcomes.</a:t>
            </a:r>
          </a:p>
          <a:p>
            <a:pPr marL="1177200" lvl="2" indent="-457200">
              <a:buFont typeface="+mj-lt"/>
              <a:buAutoNum type="arabicPeriod"/>
            </a:pPr>
            <a:r>
              <a:rPr lang="en-US" dirty="0"/>
              <a:t>Valued living will be associated with more positive mental health outcomes.</a:t>
            </a:r>
          </a:p>
          <a:p>
            <a:pPr marL="1177200" lvl="2" indent="-457200">
              <a:buFont typeface="+mj-lt"/>
              <a:buAutoNum type="arabicPeriod"/>
            </a:pPr>
            <a:r>
              <a:rPr lang="en-US" dirty="0"/>
              <a:t>Valued living will moderate associations between discrimination and mental health outcomes.</a:t>
            </a:r>
          </a:p>
        </p:txBody>
      </p:sp>
    </p:spTree>
    <p:extLst>
      <p:ext uri="{BB962C8B-B14F-4D97-AF65-F5344CB8AC3E}">
        <p14:creationId xmlns:p14="http://schemas.microsoft.com/office/powerpoint/2010/main" val="1362503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B3BC-2BB0-FDC4-2F7A-27206139946A}"/>
              </a:ext>
            </a:extLst>
          </p:cNvPr>
          <p:cNvSpPr>
            <a:spLocks noGrp="1"/>
          </p:cNvSpPr>
          <p:nvPr>
            <p:ph type="title"/>
          </p:nvPr>
        </p:nvSpPr>
        <p:spPr>
          <a:xfrm>
            <a:off x="3777600" y="1079500"/>
            <a:ext cx="4636800" cy="2138400"/>
          </a:xfrm>
        </p:spPr>
        <p:txBody>
          <a:bodyPr vert="horz" lIns="91440" tIns="45720" rIns="91440" bIns="45720" rtlCol="0" anchor="b" anchorCtr="0">
            <a:normAutofit/>
          </a:bodyPr>
          <a:lstStyle/>
          <a:p>
            <a:pPr algn="ctr"/>
            <a:r>
              <a:rPr lang="en-US" sz="4800"/>
              <a:t>Methods</a:t>
            </a:r>
          </a:p>
        </p:txBody>
      </p:sp>
    </p:spTree>
    <p:extLst>
      <p:ext uri="{BB962C8B-B14F-4D97-AF65-F5344CB8AC3E}">
        <p14:creationId xmlns:p14="http://schemas.microsoft.com/office/powerpoint/2010/main" val="2444567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869F-CD52-F09A-F398-8E31940095B8}"/>
              </a:ext>
            </a:extLst>
          </p:cNvPr>
          <p:cNvSpPr>
            <a:spLocks noGrp="1"/>
          </p:cNvSpPr>
          <p:nvPr>
            <p:ph type="title"/>
          </p:nvPr>
        </p:nvSpPr>
        <p:spPr/>
        <p:txBody>
          <a:bodyPr/>
          <a:lstStyle/>
          <a:p>
            <a:r>
              <a:rPr lang="en-US" dirty="0"/>
              <a:t>Participants</a:t>
            </a:r>
          </a:p>
        </p:txBody>
      </p:sp>
      <p:sp>
        <p:nvSpPr>
          <p:cNvPr id="3" name="Content Placeholder 2">
            <a:extLst>
              <a:ext uri="{FF2B5EF4-FFF2-40B4-BE49-F238E27FC236}">
                <a16:creationId xmlns:a16="http://schemas.microsoft.com/office/drawing/2014/main" id="{15FA71CF-BC6E-E6E3-3E1C-1B9AD6CCE646}"/>
              </a:ext>
            </a:extLst>
          </p:cNvPr>
          <p:cNvSpPr>
            <a:spLocks noGrp="1"/>
          </p:cNvSpPr>
          <p:nvPr>
            <p:ph idx="1"/>
          </p:nvPr>
        </p:nvSpPr>
        <p:spPr/>
        <p:txBody>
          <a:bodyPr/>
          <a:lstStyle/>
          <a:p>
            <a:r>
              <a:rPr lang="en-US" dirty="0"/>
              <a:t>Participants were 186 GSMI adults (M</a:t>
            </a:r>
            <a:r>
              <a:rPr lang="en-US" baseline="-25000" dirty="0"/>
              <a:t>age</a:t>
            </a:r>
            <a:r>
              <a:rPr lang="en-US" dirty="0"/>
              <a:t> = 26.02, .D = 6.28) </a:t>
            </a:r>
          </a:p>
        </p:txBody>
      </p:sp>
      <p:graphicFrame>
        <p:nvGraphicFramePr>
          <p:cNvPr id="4" name="Chart 3">
            <a:extLst>
              <a:ext uri="{FF2B5EF4-FFF2-40B4-BE49-F238E27FC236}">
                <a16:creationId xmlns:a16="http://schemas.microsoft.com/office/drawing/2014/main" id="{146BEA5E-D2EF-6E7F-5453-B8BC8C3A735A}"/>
              </a:ext>
            </a:extLst>
          </p:cNvPr>
          <p:cNvGraphicFramePr>
            <a:graphicFrameLocks/>
          </p:cNvGraphicFramePr>
          <p:nvPr/>
        </p:nvGraphicFramePr>
        <p:xfrm>
          <a:off x="-328612" y="2586038"/>
          <a:ext cx="6543675" cy="3714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CB0584A-9DD7-08D6-A543-E58B0C17C83F}"/>
              </a:ext>
            </a:extLst>
          </p:cNvPr>
          <p:cNvGraphicFramePr>
            <a:graphicFrameLocks/>
          </p:cNvGraphicFramePr>
          <p:nvPr/>
        </p:nvGraphicFramePr>
        <p:xfrm>
          <a:off x="5648325" y="2586038"/>
          <a:ext cx="6543675" cy="37147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0280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E642-A26A-AFD4-4827-3199D4D2C768}"/>
              </a:ext>
            </a:extLst>
          </p:cNvPr>
          <p:cNvSpPr>
            <a:spLocks noGrp="1"/>
          </p:cNvSpPr>
          <p:nvPr>
            <p:ph type="title"/>
          </p:nvPr>
        </p:nvSpPr>
        <p:spPr/>
        <p:txBody>
          <a:bodyPr/>
          <a:lstStyle/>
          <a:p>
            <a:r>
              <a:rPr lang="en-US" dirty="0"/>
              <a:t>Measures </a:t>
            </a:r>
          </a:p>
        </p:txBody>
      </p:sp>
      <p:sp>
        <p:nvSpPr>
          <p:cNvPr id="3" name="Content Placeholder 2">
            <a:extLst>
              <a:ext uri="{FF2B5EF4-FFF2-40B4-BE49-F238E27FC236}">
                <a16:creationId xmlns:a16="http://schemas.microsoft.com/office/drawing/2014/main" id="{D570B5D7-C4FC-C2A2-3D2D-95CA48B0AEBA}"/>
              </a:ext>
            </a:extLst>
          </p:cNvPr>
          <p:cNvSpPr>
            <a:spLocks noGrp="1"/>
          </p:cNvSpPr>
          <p:nvPr>
            <p:ph idx="1"/>
          </p:nvPr>
        </p:nvSpPr>
        <p:spPr/>
        <p:txBody>
          <a:bodyPr>
            <a:normAutofit fontScale="77500" lnSpcReduction="20000"/>
          </a:bodyPr>
          <a:lstStyle/>
          <a:p>
            <a:r>
              <a:rPr lang="en-US" sz="1900" b="1" dirty="0">
                <a:latin typeface="Avenir Next LT Pro" panose="020B0504020202020204" pitchFamily="34" charset="77"/>
              </a:rPr>
              <a:t>Demographic Information: </a:t>
            </a:r>
            <a:r>
              <a:rPr lang="en-US" sz="1900" dirty="0">
                <a:latin typeface="Avenir Next LT Pro" panose="020B0504020202020204" pitchFamily="34" charset="77"/>
              </a:rPr>
              <a:t>Demographic information, including </a:t>
            </a:r>
            <a:r>
              <a:rPr lang="en-US" dirty="0">
                <a:latin typeface="Avenir Next LT Pro" panose="020B0504020202020204" pitchFamily="34" charset="77"/>
              </a:rPr>
              <a:t> gender identity and sexual orientation questions were self-created measures based on best practices described in Fernandez et. al., 2016; Suen et. al., 2020; Wadsworth et. al., 2016</a:t>
            </a:r>
            <a:endParaRPr lang="en-US" sz="1900" b="1" dirty="0">
              <a:latin typeface="Avenir Next LT Pro" panose="020B0504020202020204" pitchFamily="34" charset="77"/>
            </a:endParaRPr>
          </a:p>
          <a:p>
            <a:r>
              <a:rPr lang="en-US" sz="1900" b="1" dirty="0">
                <a:latin typeface="Avenir Next LT Pro" panose="020B0504020202020204" pitchFamily="34" charset="77"/>
              </a:rPr>
              <a:t>Intersectional Discrimination Index (</a:t>
            </a:r>
            <a:r>
              <a:rPr lang="en-US" sz="1900" b="1" dirty="0" err="1">
                <a:latin typeface="Avenir Next LT Pro" panose="020B0504020202020204" pitchFamily="34" charset="77"/>
              </a:rPr>
              <a:t>Sheim</a:t>
            </a:r>
            <a:r>
              <a:rPr lang="en-US" sz="1900" b="1" dirty="0">
                <a:latin typeface="Avenir Next LT Pro" panose="020B0504020202020204" pitchFamily="34" charset="77"/>
              </a:rPr>
              <a:t> et. al., 2019): </a:t>
            </a:r>
            <a:r>
              <a:rPr lang="en-US" sz="1900" dirty="0">
                <a:latin typeface="Avenir Next LT Pro" panose="020B0504020202020204" pitchFamily="34" charset="77"/>
              </a:rPr>
              <a:t>22-item self-report measuring the frequency of experience of discrimination across a variety of domains, with higher scores indicating  more frequent experiences with discrimination. </a:t>
            </a:r>
            <a:endParaRPr lang="en-US" sz="1900" b="1" dirty="0">
              <a:latin typeface="Avenir Next LT Pro" panose="020B0504020202020204" pitchFamily="34" charset="77"/>
              <a:cs typeface="Arial" panose="020B0604020202020204" pitchFamily="34" charset="0"/>
            </a:endParaRPr>
          </a:p>
          <a:p>
            <a:r>
              <a:rPr lang="en-US" sz="1900" b="1" dirty="0">
                <a:latin typeface="Avenir Next LT Pro" panose="020B0504020202020204" pitchFamily="34" charset="77"/>
                <a:cs typeface="Arial" panose="020B0604020202020204" pitchFamily="34" charset="0"/>
              </a:rPr>
              <a:t>Engaged Living Scale - 9 (ELS-9; Trindade et al., 2016): </a:t>
            </a:r>
            <a:r>
              <a:rPr lang="en-US" sz="1900" dirty="0">
                <a:latin typeface="Avenir Next LT Pro" panose="020B0504020202020204" pitchFamily="34" charset="77"/>
                <a:cs typeface="Arial" panose="020B0604020202020204" pitchFamily="34" charset="0"/>
              </a:rPr>
              <a:t>9-item self- report measuring knowledge of values and values consistent living, with higher scores indicating higher levels of values engaged living.</a:t>
            </a:r>
          </a:p>
          <a:p>
            <a:r>
              <a:rPr lang="en-US" sz="1900" b="1" dirty="0">
                <a:latin typeface="Avenir Next LT Pro" panose="020B0504020202020204" pitchFamily="34" charset="77"/>
              </a:rPr>
              <a:t>Depression Anxiety Stress Scales (DASS21; Lovibond &amp; Lovibond, 1995): </a:t>
            </a:r>
            <a:r>
              <a:rPr lang="en-US" sz="1900" dirty="0">
                <a:latin typeface="Avenir Next LT Pro" panose="020B0504020202020204" pitchFamily="34" charset="77"/>
              </a:rPr>
              <a:t>21-item self-report assessing the negative emotional states of depression, anxiety, and stress, with higher scores indicating more severe depressive, anxiety, and stress symptoms.</a:t>
            </a:r>
          </a:p>
        </p:txBody>
      </p:sp>
    </p:spTree>
    <p:extLst>
      <p:ext uri="{BB962C8B-B14F-4D97-AF65-F5344CB8AC3E}">
        <p14:creationId xmlns:p14="http://schemas.microsoft.com/office/powerpoint/2010/main" val="1192473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EDD4-EADA-9F69-8D44-E1E34B8C5BCA}"/>
              </a:ext>
            </a:extLst>
          </p:cNvPr>
          <p:cNvSpPr>
            <a:spLocks noGrp="1"/>
          </p:cNvSpPr>
          <p:nvPr>
            <p:ph type="title"/>
          </p:nvPr>
        </p:nvSpPr>
        <p:spPr>
          <a:xfrm>
            <a:off x="1080000" y="1508125"/>
            <a:ext cx="3899982" cy="3838576"/>
          </a:xfrm>
        </p:spPr>
        <p:txBody>
          <a:bodyPr anchor="ctr">
            <a:normAutofit/>
          </a:bodyPr>
          <a:lstStyle/>
          <a:p>
            <a:pPr algn="ctr"/>
            <a:r>
              <a:rPr lang="en-US" dirty="0"/>
              <a:t>Data Analyses</a:t>
            </a:r>
            <a:endParaRPr lang="en-US"/>
          </a:p>
        </p:txBody>
      </p:sp>
      <p:sp>
        <p:nvSpPr>
          <p:cNvPr id="3" name="Content Placeholder 2">
            <a:extLst>
              <a:ext uri="{FF2B5EF4-FFF2-40B4-BE49-F238E27FC236}">
                <a16:creationId xmlns:a16="http://schemas.microsoft.com/office/drawing/2014/main" id="{4B157847-6376-62C2-77A7-FB2BD28F731B}"/>
              </a:ext>
            </a:extLst>
          </p:cNvPr>
          <p:cNvSpPr>
            <a:spLocks noGrp="1"/>
          </p:cNvSpPr>
          <p:nvPr>
            <p:ph idx="1"/>
          </p:nvPr>
        </p:nvSpPr>
        <p:spPr>
          <a:xfrm>
            <a:off x="6654801" y="1079499"/>
            <a:ext cx="4451350" cy="4689476"/>
          </a:xfrm>
        </p:spPr>
        <p:txBody>
          <a:bodyPr anchor="ctr">
            <a:normAutofit fontScale="55000" lnSpcReduction="20000"/>
          </a:bodyPr>
          <a:lstStyle/>
          <a:p>
            <a:r>
              <a:rPr lang="en-US" dirty="0"/>
              <a:t>Descriptive statistics were conducted in SPSS.</a:t>
            </a:r>
          </a:p>
          <a:p>
            <a:r>
              <a:rPr lang="en-US" dirty="0"/>
              <a:t>Regressions analyses were conducted to examine associations between experiences of discrimination, valued-living, and symptoms of stress, anxiety, and depression.</a:t>
            </a:r>
          </a:p>
          <a:p>
            <a:r>
              <a:rPr lang="en-US" dirty="0"/>
              <a:t>Bootstrap resampling was used to correct for issues of non-normality. 1,000 random samples were used to estimate 95% bootstrap confidence intervals. </a:t>
            </a:r>
          </a:p>
        </p:txBody>
      </p:sp>
    </p:spTree>
    <p:extLst>
      <p:ext uri="{BB962C8B-B14F-4D97-AF65-F5344CB8AC3E}">
        <p14:creationId xmlns:p14="http://schemas.microsoft.com/office/powerpoint/2010/main" val="3022965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A5F5-8D8D-CE9D-E8D6-5253A5AF6A01}"/>
              </a:ext>
            </a:extLst>
          </p:cNvPr>
          <p:cNvSpPr>
            <a:spLocks noGrp="1"/>
          </p:cNvSpPr>
          <p:nvPr>
            <p:ph type="title"/>
          </p:nvPr>
        </p:nvSpPr>
        <p:spPr>
          <a:xfrm>
            <a:off x="990000" y="1089025"/>
            <a:ext cx="4075200" cy="1532951"/>
          </a:xfrm>
        </p:spPr>
        <p:txBody>
          <a:bodyPr vert="horz" lIns="91440" tIns="45720" rIns="91440" bIns="45720" rtlCol="0" anchor="b" anchorCtr="0">
            <a:normAutofit/>
          </a:bodyPr>
          <a:lstStyle/>
          <a:p>
            <a:pPr algn="ctr"/>
            <a:r>
              <a:rPr lang="en-US" sz="4800"/>
              <a:t>Results</a:t>
            </a:r>
          </a:p>
        </p:txBody>
      </p:sp>
      <p:graphicFrame>
        <p:nvGraphicFramePr>
          <p:cNvPr id="4" name="Content Placeholder 3">
            <a:extLst>
              <a:ext uri="{FF2B5EF4-FFF2-40B4-BE49-F238E27FC236}">
                <a16:creationId xmlns:a16="http://schemas.microsoft.com/office/drawing/2014/main" id="{F713DBEA-EE0E-4261-DDC0-0203F468CA7E}"/>
              </a:ext>
            </a:extLst>
          </p:cNvPr>
          <p:cNvGraphicFramePr>
            <a:graphicFrameLocks noGrp="1"/>
          </p:cNvGraphicFramePr>
          <p:nvPr>
            <p:ph idx="1"/>
          </p:nvPr>
        </p:nvGraphicFramePr>
        <p:xfrm>
          <a:off x="6366000" y="1828799"/>
          <a:ext cx="5592637" cy="3071814"/>
        </p:xfrm>
        <a:graphic>
          <a:graphicData uri="http://schemas.openxmlformats.org/drawingml/2006/table">
            <a:tbl>
              <a:tblPr>
                <a:tableStyleId>{2D5ABB26-0587-4C30-8999-92F81FD0307C}</a:tableStyleId>
              </a:tblPr>
              <a:tblGrid>
                <a:gridCol w="2605774">
                  <a:extLst>
                    <a:ext uri="{9D8B030D-6E8A-4147-A177-3AD203B41FA5}">
                      <a16:colId xmlns:a16="http://schemas.microsoft.com/office/drawing/2014/main" val="2570216120"/>
                    </a:ext>
                  </a:extLst>
                </a:gridCol>
                <a:gridCol w="2986863">
                  <a:extLst>
                    <a:ext uri="{9D8B030D-6E8A-4147-A177-3AD203B41FA5}">
                      <a16:colId xmlns:a16="http://schemas.microsoft.com/office/drawing/2014/main" val="1871886896"/>
                    </a:ext>
                  </a:extLst>
                </a:gridCol>
              </a:tblGrid>
              <a:tr h="1023938">
                <a:tc>
                  <a:txBody>
                    <a:bodyPr/>
                    <a:lstStyle/>
                    <a:p>
                      <a:pPr algn="l" fontAlgn="b"/>
                      <a:r>
                        <a:rPr lang="en-US" sz="1800" u="none" strike="noStrike" cap="none" spc="0" dirty="0">
                          <a:solidFill>
                            <a:schemeClr val="tx1"/>
                          </a:solidFill>
                          <a:effectLst/>
                        </a:rPr>
                        <a:t>Depression</a:t>
                      </a:r>
                      <a:endParaRPr lang="en-US" sz="1800" b="0" i="0" u="none" strike="noStrike" cap="none" spc="0" dirty="0">
                        <a:solidFill>
                          <a:schemeClr val="tx1"/>
                        </a:solidFill>
                        <a:effectLst/>
                        <a:latin typeface="Calibri" panose="020F0502020204030204" pitchFamily="34" charset="0"/>
                      </a:endParaRPr>
                    </a:p>
                  </a:txBody>
                  <a:tcPr marL="66137" marR="66137" marT="230875" marB="0" anchor="b">
                    <a:lnT w="12700" cap="flat" cmpd="sng" algn="ctr">
                      <a:solidFill>
                        <a:schemeClr val="tx1"/>
                      </a:solidFill>
                      <a:prstDash val="solid"/>
                      <a:round/>
                      <a:headEnd type="none" w="med" len="med"/>
                      <a:tailEnd type="none" w="med" len="med"/>
                    </a:lnT>
                  </a:tcPr>
                </a:tc>
                <a:tc>
                  <a:txBody>
                    <a:bodyPr/>
                    <a:lstStyle/>
                    <a:p>
                      <a:pPr algn="l" fontAlgn="b"/>
                      <a:r>
                        <a:rPr lang="en-US" sz="1800" u="none" strike="noStrike" cap="none" spc="0" dirty="0">
                          <a:solidFill>
                            <a:schemeClr val="tx1"/>
                          </a:solidFill>
                          <a:effectLst/>
                        </a:rPr>
                        <a:t>M = 8.17, SD = 5.49</a:t>
                      </a:r>
                      <a:endParaRPr lang="en-US" sz="1800" b="0" i="0" u="none" strike="noStrike" cap="none" spc="0" dirty="0">
                        <a:solidFill>
                          <a:schemeClr val="tx1"/>
                        </a:solidFill>
                        <a:effectLst/>
                        <a:latin typeface="Calibri" panose="020F0502020204030204" pitchFamily="34" charset="0"/>
                      </a:endParaRPr>
                    </a:p>
                  </a:txBody>
                  <a:tcPr marL="66137" marR="66137" marT="23087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7204014"/>
                  </a:ext>
                </a:extLst>
              </a:tr>
              <a:tr h="1023938">
                <a:tc>
                  <a:txBody>
                    <a:bodyPr/>
                    <a:lstStyle/>
                    <a:p>
                      <a:pPr algn="l" fontAlgn="b"/>
                      <a:r>
                        <a:rPr lang="en-US" sz="1800" u="none" strike="noStrike" cap="none" spc="0">
                          <a:solidFill>
                            <a:schemeClr val="tx1"/>
                          </a:solidFill>
                          <a:effectLst/>
                        </a:rPr>
                        <a:t>Anxiety</a:t>
                      </a:r>
                      <a:endParaRPr lang="en-US" sz="1800" b="0" i="0" u="none" strike="noStrike" cap="none" spc="0">
                        <a:solidFill>
                          <a:schemeClr val="tx1"/>
                        </a:solidFill>
                        <a:effectLst/>
                        <a:latin typeface="Calibri" panose="020F0502020204030204" pitchFamily="34" charset="0"/>
                      </a:endParaRPr>
                    </a:p>
                  </a:txBody>
                  <a:tcPr marL="66137" marR="66137" marT="230875" marB="0" anchor="b"/>
                </a:tc>
                <a:tc>
                  <a:txBody>
                    <a:bodyPr/>
                    <a:lstStyle/>
                    <a:p>
                      <a:pPr algn="l" fontAlgn="b"/>
                      <a:r>
                        <a:rPr lang="en-US" sz="1800" u="none" strike="noStrike" cap="none" spc="0">
                          <a:solidFill>
                            <a:schemeClr val="tx1"/>
                          </a:solidFill>
                          <a:effectLst/>
                        </a:rPr>
                        <a:t>M = 5.87, SD = 4.55</a:t>
                      </a:r>
                      <a:endParaRPr lang="en-US" sz="1800" b="0" i="0" u="none" strike="noStrike" cap="none" spc="0">
                        <a:solidFill>
                          <a:schemeClr val="tx1"/>
                        </a:solidFill>
                        <a:effectLst/>
                        <a:latin typeface="Calibri" panose="020F0502020204030204" pitchFamily="34" charset="0"/>
                      </a:endParaRPr>
                    </a:p>
                  </a:txBody>
                  <a:tcPr marL="66137" marR="66137" marT="230875" marB="0" anchor="b"/>
                </a:tc>
                <a:extLst>
                  <a:ext uri="{0D108BD9-81ED-4DB2-BD59-A6C34878D82A}">
                    <a16:rowId xmlns:a16="http://schemas.microsoft.com/office/drawing/2014/main" val="3482096844"/>
                  </a:ext>
                </a:extLst>
              </a:tr>
              <a:tr h="1023938">
                <a:tc>
                  <a:txBody>
                    <a:bodyPr/>
                    <a:lstStyle/>
                    <a:p>
                      <a:pPr algn="l" fontAlgn="b"/>
                      <a:r>
                        <a:rPr lang="en-US" sz="1800" u="none" strike="noStrike" cap="none" spc="0" dirty="0">
                          <a:solidFill>
                            <a:schemeClr val="tx1"/>
                          </a:solidFill>
                          <a:effectLst/>
                        </a:rPr>
                        <a:t>Stress</a:t>
                      </a:r>
                      <a:endParaRPr lang="en-US" sz="1800" b="0" i="0" u="none" strike="noStrike" cap="none" spc="0" dirty="0">
                        <a:solidFill>
                          <a:schemeClr val="tx1"/>
                        </a:solidFill>
                        <a:effectLst/>
                        <a:latin typeface="Calibri" panose="020F0502020204030204" pitchFamily="34" charset="0"/>
                      </a:endParaRPr>
                    </a:p>
                  </a:txBody>
                  <a:tcPr marL="66137" marR="66137" marT="230875" marB="0" anchor="b"/>
                </a:tc>
                <a:tc>
                  <a:txBody>
                    <a:bodyPr/>
                    <a:lstStyle/>
                    <a:p>
                      <a:pPr algn="l" fontAlgn="b"/>
                      <a:r>
                        <a:rPr lang="en-US" sz="1800" u="none" strike="noStrike" cap="none" spc="0" dirty="0">
                          <a:solidFill>
                            <a:schemeClr val="tx1"/>
                          </a:solidFill>
                          <a:effectLst/>
                        </a:rPr>
                        <a:t>M = 8.32, SD = 4.89</a:t>
                      </a:r>
                      <a:endParaRPr lang="en-US" sz="1800" b="0" i="0" u="none" strike="noStrike" cap="none" spc="0" dirty="0">
                        <a:solidFill>
                          <a:schemeClr val="tx1"/>
                        </a:solidFill>
                        <a:effectLst/>
                        <a:latin typeface="Calibri" panose="020F0502020204030204" pitchFamily="34" charset="0"/>
                      </a:endParaRPr>
                    </a:p>
                  </a:txBody>
                  <a:tcPr marL="66137" marR="66137" marT="230875" marB="0" anchor="b"/>
                </a:tc>
                <a:extLst>
                  <a:ext uri="{0D108BD9-81ED-4DB2-BD59-A6C34878D82A}">
                    <a16:rowId xmlns:a16="http://schemas.microsoft.com/office/drawing/2014/main" val="1664536112"/>
                  </a:ext>
                </a:extLst>
              </a:tr>
            </a:tbl>
          </a:graphicData>
        </a:graphic>
      </p:graphicFrame>
    </p:spTree>
    <p:extLst>
      <p:ext uri="{BB962C8B-B14F-4D97-AF65-F5344CB8AC3E}">
        <p14:creationId xmlns:p14="http://schemas.microsoft.com/office/powerpoint/2010/main" val="3394667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8135-1241-DDF4-72B0-CDD62726AA50}"/>
              </a:ext>
            </a:extLst>
          </p:cNvPr>
          <p:cNvSpPr>
            <a:spLocks noGrp="1"/>
          </p:cNvSpPr>
          <p:nvPr>
            <p:ph type="title"/>
          </p:nvPr>
        </p:nvSpPr>
        <p:spPr>
          <a:xfrm>
            <a:off x="990000" y="1089025"/>
            <a:ext cx="4075200" cy="1532951"/>
          </a:xfrm>
        </p:spPr>
        <p:txBody>
          <a:bodyPr vert="horz" lIns="91440" tIns="45720" rIns="91440" bIns="45720" rtlCol="0" anchor="b" anchorCtr="0">
            <a:normAutofit/>
          </a:bodyPr>
          <a:lstStyle/>
          <a:p>
            <a:pPr algn="ctr"/>
            <a:r>
              <a:rPr lang="en-US" sz="4800"/>
              <a:t>Results</a:t>
            </a:r>
          </a:p>
        </p:txBody>
      </p:sp>
      <p:graphicFrame>
        <p:nvGraphicFramePr>
          <p:cNvPr id="4" name="Content Placeholder 3">
            <a:extLst>
              <a:ext uri="{FF2B5EF4-FFF2-40B4-BE49-F238E27FC236}">
                <a16:creationId xmlns:a16="http://schemas.microsoft.com/office/drawing/2014/main" id="{C64188CE-0E19-F140-AA98-754BC47106DC}"/>
              </a:ext>
            </a:extLst>
          </p:cNvPr>
          <p:cNvGraphicFramePr>
            <a:graphicFrameLocks noGrp="1"/>
          </p:cNvGraphicFramePr>
          <p:nvPr>
            <p:ph idx="1"/>
          </p:nvPr>
        </p:nvGraphicFramePr>
        <p:xfrm>
          <a:off x="6366000" y="2475281"/>
          <a:ext cx="5578350" cy="2546425"/>
        </p:xfrm>
        <a:graphic>
          <a:graphicData uri="http://schemas.openxmlformats.org/drawingml/2006/table">
            <a:tbl>
              <a:tblPr>
                <a:noFill/>
                <a:tableStyleId>{5C22544A-7EE6-4342-B048-85BDC9FD1C3A}</a:tableStyleId>
              </a:tblPr>
              <a:tblGrid>
                <a:gridCol w="1449684">
                  <a:extLst>
                    <a:ext uri="{9D8B030D-6E8A-4147-A177-3AD203B41FA5}">
                      <a16:colId xmlns:a16="http://schemas.microsoft.com/office/drawing/2014/main" val="35171329"/>
                    </a:ext>
                  </a:extLst>
                </a:gridCol>
                <a:gridCol w="663623">
                  <a:extLst>
                    <a:ext uri="{9D8B030D-6E8A-4147-A177-3AD203B41FA5}">
                      <a16:colId xmlns:a16="http://schemas.microsoft.com/office/drawing/2014/main" val="1842540520"/>
                    </a:ext>
                  </a:extLst>
                </a:gridCol>
                <a:gridCol w="712599">
                  <a:extLst>
                    <a:ext uri="{9D8B030D-6E8A-4147-A177-3AD203B41FA5}">
                      <a16:colId xmlns:a16="http://schemas.microsoft.com/office/drawing/2014/main" val="3218843018"/>
                    </a:ext>
                  </a:extLst>
                </a:gridCol>
                <a:gridCol w="663623">
                  <a:extLst>
                    <a:ext uri="{9D8B030D-6E8A-4147-A177-3AD203B41FA5}">
                      <a16:colId xmlns:a16="http://schemas.microsoft.com/office/drawing/2014/main" val="3941971362"/>
                    </a:ext>
                  </a:extLst>
                </a:gridCol>
                <a:gridCol w="712599">
                  <a:extLst>
                    <a:ext uri="{9D8B030D-6E8A-4147-A177-3AD203B41FA5}">
                      <a16:colId xmlns:a16="http://schemas.microsoft.com/office/drawing/2014/main" val="3102131617"/>
                    </a:ext>
                  </a:extLst>
                </a:gridCol>
                <a:gridCol w="663623">
                  <a:extLst>
                    <a:ext uri="{9D8B030D-6E8A-4147-A177-3AD203B41FA5}">
                      <a16:colId xmlns:a16="http://schemas.microsoft.com/office/drawing/2014/main" val="894422728"/>
                    </a:ext>
                  </a:extLst>
                </a:gridCol>
                <a:gridCol w="712599">
                  <a:extLst>
                    <a:ext uri="{9D8B030D-6E8A-4147-A177-3AD203B41FA5}">
                      <a16:colId xmlns:a16="http://schemas.microsoft.com/office/drawing/2014/main" val="2089811885"/>
                    </a:ext>
                  </a:extLst>
                </a:gridCol>
              </a:tblGrid>
              <a:tr h="476196">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gridSpan="2">
                  <a:txBody>
                    <a:bodyPr/>
                    <a:lstStyle/>
                    <a:p>
                      <a:pPr algn="ctr" fontAlgn="b"/>
                      <a:r>
                        <a:rPr lang="en-US" sz="1400" u="none" strike="noStrike" cap="none" spc="0">
                          <a:solidFill>
                            <a:schemeClr val="tx1"/>
                          </a:solidFill>
                          <a:effectLst/>
                        </a:rPr>
                        <a:t>Anxiety</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hMerge="1">
                  <a:txBody>
                    <a:bodyPr/>
                    <a:lstStyle/>
                    <a:p>
                      <a:endParaRPr lang="en-US"/>
                    </a:p>
                  </a:txBody>
                  <a:tcPr/>
                </a:tc>
                <a:tc gridSpan="2">
                  <a:txBody>
                    <a:bodyPr/>
                    <a:lstStyle/>
                    <a:p>
                      <a:pPr algn="ctr" fontAlgn="b"/>
                      <a:r>
                        <a:rPr lang="en-US" sz="1400" u="none" strike="noStrike" cap="none" spc="0">
                          <a:solidFill>
                            <a:schemeClr val="tx1"/>
                          </a:solidFill>
                          <a:effectLst/>
                        </a:rPr>
                        <a:t>Depression</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hMerge="1">
                  <a:txBody>
                    <a:bodyPr/>
                    <a:lstStyle/>
                    <a:p>
                      <a:endParaRPr lang="en-US"/>
                    </a:p>
                  </a:txBody>
                  <a:tcPr/>
                </a:tc>
                <a:tc gridSpan="2">
                  <a:txBody>
                    <a:bodyPr/>
                    <a:lstStyle/>
                    <a:p>
                      <a:pPr algn="ctr" fontAlgn="b"/>
                      <a:r>
                        <a:rPr lang="en-US" sz="1400" u="none" strike="noStrike" cap="none" spc="0">
                          <a:solidFill>
                            <a:schemeClr val="tx1"/>
                          </a:solidFill>
                          <a:effectLst/>
                        </a:rPr>
                        <a:t>Stress</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6350" cap="flat" cmpd="sng" algn="ctr">
                      <a:solidFill>
                        <a:schemeClr val="tx1"/>
                      </a:solid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1206885962"/>
                  </a:ext>
                </a:extLst>
              </a:tr>
              <a:tr h="476196">
                <a:tc>
                  <a:txBody>
                    <a:bodyPr/>
                    <a:lstStyle/>
                    <a:p>
                      <a:pPr algn="l" fontAlgn="b"/>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l-GR" sz="1400" u="none" strike="noStrike" cap="none" spc="0">
                          <a:solidFill>
                            <a:schemeClr val="tx1"/>
                          </a:solidFill>
                          <a:effectLst/>
                        </a:rPr>
                        <a:t>β </a:t>
                      </a:r>
                      <a:endParaRPr lang="el-GR" sz="1400" b="0" i="1" u="none" strike="noStrike" cap="none" spc="0">
                        <a:solidFill>
                          <a:schemeClr val="tx1"/>
                        </a:solidFill>
                        <a:effectLst/>
                        <a:latin typeface="Times New Roman" panose="02020603050405020304" pitchFamily="18"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i="1" u="none" strike="noStrike" cap="none" spc="0" dirty="0">
                          <a:solidFill>
                            <a:schemeClr val="tx1"/>
                          </a:solidFill>
                          <a:effectLst/>
                        </a:rPr>
                        <a:t>p</a:t>
                      </a:r>
                      <a:endParaRPr lang="en-US" sz="1400" b="0" i="1" u="none" strike="noStrike" cap="none" spc="0" dirty="0">
                        <a:solidFill>
                          <a:schemeClr val="tx1"/>
                        </a:solidFill>
                        <a:effectLst/>
                        <a:latin typeface="Times New Roman" panose="02020603050405020304" pitchFamily="18"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l-GR" sz="1400" u="none" strike="noStrike" cap="none" spc="0">
                          <a:solidFill>
                            <a:schemeClr val="tx1"/>
                          </a:solidFill>
                          <a:effectLst/>
                        </a:rPr>
                        <a:t>β </a:t>
                      </a:r>
                      <a:endParaRPr lang="el-GR" sz="1400" b="0" i="1" u="none" strike="noStrike" cap="none" spc="0">
                        <a:solidFill>
                          <a:schemeClr val="tx1"/>
                        </a:solidFill>
                        <a:effectLst/>
                        <a:latin typeface="Times New Roman" panose="02020603050405020304" pitchFamily="18"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i="1" u="none" strike="noStrike" cap="none" spc="0" dirty="0">
                          <a:solidFill>
                            <a:schemeClr val="tx1"/>
                          </a:solidFill>
                          <a:effectLst/>
                        </a:rPr>
                        <a:t>p</a:t>
                      </a:r>
                      <a:endParaRPr lang="en-US" sz="1400" b="0" i="1" u="none" strike="noStrike" cap="none" spc="0" dirty="0">
                        <a:solidFill>
                          <a:schemeClr val="tx1"/>
                        </a:solidFill>
                        <a:effectLst/>
                        <a:latin typeface="Times New Roman" panose="02020603050405020304" pitchFamily="18"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l-GR" sz="1400" u="none" strike="noStrike" cap="none" spc="0">
                          <a:solidFill>
                            <a:schemeClr val="tx1"/>
                          </a:solidFill>
                          <a:effectLst/>
                        </a:rPr>
                        <a:t>β </a:t>
                      </a:r>
                      <a:endParaRPr lang="el-GR" sz="1400" b="0" i="1" u="none" strike="noStrike" cap="none" spc="0">
                        <a:solidFill>
                          <a:schemeClr val="tx1"/>
                        </a:solidFill>
                        <a:effectLst/>
                        <a:latin typeface="Times New Roman" panose="02020603050405020304" pitchFamily="18"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i="1" u="none" strike="noStrike" cap="none" spc="0" dirty="0">
                          <a:solidFill>
                            <a:schemeClr val="tx1"/>
                          </a:solidFill>
                          <a:effectLst/>
                        </a:rPr>
                        <a:t>p</a:t>
                      </a:r>
                      <a:endParaRPr lang="en-US" sz="1400" b="0" i="1" u="none" strike="noStrike" cap="none" spc="0" dirty="0">
                        <a:solidFill>
                          <a:schemeClr val="tx1"/>
                        </a:solidFill>
                        <a:effectLst/>
                        <a:latin typeface="Times New Roman" panose="02020603050405020304" pitchFamily="18"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97515461"/>
                  </a:ext>
                </a:extLst>
              </a:tr>
              <a:tr h="476196">
                <a:tc>
                  <a:txBody>
                    <a:bodyPr/>
                    <a:lstStyle/>
                    <a:p>
                      <a:pPr algn="l" fontAlgn="b"/>
                      <a:r>
                        <a:rPr lang="en-US" sz="1400" u="none" strike="noStrike" cap="none" spc="0">
                          <a:solidFill>
                            <a:schemeClr val="tx1"/>
                          </a:solidFill>
                          <a:effectLst/>
                        </a:rPr>
                        <a:t>Discrimination</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400" u="none" strike="noStrike" cap="none" spc="0">
                          <a:solidFill>
                            <a:schemeClr val="tx1"/>
                          </a:solidFill>
                          <a:effectLst/>
                        </a:rPr>
                        <a:t>0.27</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400" u="none" strike="noStrike" cap="none" spc="0">
                          <a:solidFill>
                            <a:schemeClr val="tx1"/>
                          </a:solidFill>
                          <a:effectLst/>
                        </a:rPr>
                        <a:t>&lt;.001</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400" u="none" strike="noStrike" cap="none" spc="0" dirty="0">
                          <a:solidFill>
                            <a:schemeClr val="tx1"/>
                          </a:solidFill>
                          <a:effectLst/>
                        </a:rPr>
                        <a:t>0.28</a:t>
                      </a:r>
                      <a:endParaRPr lang="en-US" sz="1400" b="0" i="0" u="none" strike="noStrike" cap="none" spc="0" dirty="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400" u="none" strike="noStrike" cap="none" spc="0">
                          <a:solidFill>
                            <a:schemeClr val="tx1"/>
                          </a:solidFill>
                          <a:effectLst/>
                        </a:rPr>
                        <a:t>&lt;.001</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400" u="none" strike="noStrike" cap="none" spc="0">
                          <a:solidFill>
                            <a:schemeClr val="tx1"/>
                          </a:solidFill>
                          <a:effectLst/>
                        </a:rPr>
                        <a:t>0.27</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400" u="none" strike="noStrike" cap="none" spc="0">
                          <a:solidFill>
                            <a:schemeClr val="tx1"/>
                          </a:solidFill>
                          <a:effectLst/>
                        </a:rPr>
                        <a:t>&lt;.001</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93021033"/>
                  </a:ext>
                </a:extLst>
              </a:tr>
              <a:tr h="476196">
                <a:tc>
                  <a:txBody>
                    <a:bodyPr/>
                    <a:lstStyle/>
                    <a:p>
                      <a:pPr algn="l" fontAlgn="b"/>
                      <a:r>
                        <a:rPr lang="en-US" sz="1400" u="none" strike="noStrike" cap="none" spc="0" dirty="0">
                          <a:solidFill>
                            <a:schemeClr val="tx1"/>
                          </a:solidFill>
                          <a:effectLst/>
                        </a:rPr>
                        <a:t>Valued Living</a:t>
                      </a:r>
                      <a:endParaRPr lang="en-US" sz="1400" b="0" i="0" u="none" strike="noStrike" cap="none" spc="0" dirty="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400" u="none" strike="noStrike" cap="none" spc="0" dirty="0">
                          <a:solidFill>
                            <a:schemeClr val="tx1"/>
                          </a:solidFill>
                          <a:effectLst/>
                        </a:rPr>
                        <a:t>-0.97</a:t>
                      </a:r>
                      <a:endParaRPr lang="en-US" sz="1400" b="0" i="0" u="none" strike="noStrike" cap="none" spc="0" dirty="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400" u="none" strike="noStrike" cap="none" spc="0">
                          <a:solidFill>
                            <a:schemeClr val="tx1"/>
                          </a:solidFill>
                          <a:effectLst/>
                        </a:rPr>
                        <a:t>0.039</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400" u="none" strike="noStrike" cap="none" spc="0" dirty="0">
                          <a:solidFill>
                            <a:schemeClr val="tx1"/>
                          </a:solidFill>
                          <a:effectLst/>
                        </a:rPr>
                        <a:t>-4.11</a:t>
                      </a:r>
                      <a:endParaRPr lang="en-US" sz="1400" b="0" i="0" u="none" strike="noStrike" cap="none" spc="0" dirty="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400" u="none" strike="noStrike" cap="none" spc="0" dirty="0">
                          <a:solidFill>
                            <a:schemeClr val="tx1"/>
                          </a:solidFill>
                          <a:effectLst/>
                        </a:rPr>
                        <a:t>&lt;.001</a:t>
                      </a:r>
                      <a:endParaRPr lang="en-US" sz="1400" b="0" i="0" u="none" strike="noStrike" cap="none" spc="0" dirty="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400" u="none" strike="noStrike" cap="none" spc="0">
                          <a:solidFill>
                            <a:schemeClr val="tx1"/>
                          </a:solidFill>
                          <a:effectLst/>
                        </a:rPr>
                        <a:t>-1.71</a:t>
                      </a:r>
                      <a:endParaRPr lang="en-US" sz="1400" b="0" i="0" u="none" strike="noStrike" cap="none" spc="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1400" u="none" strike="noStrike" cap="none" spc="0" dirty="0">
                          <a:solidFill>
                            <a:schemeClr val="tx1"/>
                          </a:solidFill>
                          <a:effectLst/>
                        </a:rPr>
                        <a:t>&lt;.001</a:t>
                      </a:r>
                      <a:endParaRPr lang="en-US" sz="1400" b="0" i="0" u="none" strike="noStrike" cap="none" spc="0" dirty="0">
                        <a:solidFill>
                          <a:schemeClr val="tx1"/>
                        </a:solidFill>
                        <a:effectLst/>
                        <a:latin typeface="Calibri" panose="020F0502020204030204" pitchFamily="34" charset="0"/>
                      </a:endParaRP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6433602"/>
                  </a:ext>
                </a:extLst>
              </a:tr>
              <a:tr h="476196">
                <a:tc>
                  <a:txBody>
                    <a:bodyPr/>
                    <a:lstStyle/>
                    <a:p>
                      <a:pPr algn="l" fontAlgn="b"/>
                      <a:r>
                        <a:rPr lang="en-US" sz="1400" b="0" i="0" u="none" strike="noStrike" cap="none" spc="0" dirty="0">
                          <a:solidFill>
                            <a:schemeClr val="tx1"/>
                          </a:solidFill>
                          <a:effectLst/>
                          <a:latin typeface="+mn-lt"/>
                        </a:rPr>
                        <a:t>Discrimination x Valued Living</a:t>
                      </a: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b="0" i="0" u="none" strike="noStrike" cap="none" spc="0" dirty="0">
                          <a:solidFill>
                            <a:schemeClr val="tx1"/>
                          </a:solidFill>
                          <a:effectLst/>
                          <a:latin typeface="+mn-lt"/>
                        </a:rPr>
                        <a:t>.30</a:t>
                      </a: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b="0" i="0" u="none" strike="noStrike" cap="none" spc="0" dirty="0">
                          <a:solidFill>
                            <a:schemeClr val="tx1"/>
                          </a:solidFill>
                          <a:effectLst/>
                          <a:latin typeface="+mn-lt"/>
                        </a:rPr>
                        <a:t>.603</a:t>
                      </a: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b="0" i="0" u="none" strike="noStrike" cap="none" spc="0" dirty="0">
                          <a:solidFill>
                            <a:schemeClr val="tx1"/>
                          </a:solidFill>
                          <a:effectLst/>
                          <a:latin typeface="+mn-lt"/>
                        </a:rPr>
                        <a:t>.44</a:t>
                      </a: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b="0" i="0" u="none" strike="noStrike" cap="none" spc="0" dirty="0">
                          <a:solidFill>
                            <a:schemeClr val="tx1"/>
                          </a:solidFill>
                          <a:effectLst/>
                          <a:latin typeface="+mn-lt"/>
                        </a:rPr>
                        <a:t>.401</a:t>
                      </a: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b="0" i="0" u="none" strike="noStrike" cap="none" spc="0" dirty="0">
                          <a:solidFill>
                            <a:schemeClr val="tx1"/>
                          </a:solidFill>
                          <a:effectLst/>
                          <a:latin typeface="+mn-lt"/>
                        </a:rPr>
                        <a:t>.91</a:t>
                      </a: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b"/>
                      <a:r>
                        <a:rPr lang="en-US" sz="1400" b="0" i="0" u="none" strike="noStrike" cap="none" spc="0" dirty="0">
                          <a:solidFill>
                            <a:schemeClr val="tx1"/>
                          </a:solidFill>
                          <a:effectLst/>
                          <a:latin typeface="+mn-lt"/>
                        </a:rPr>
                        <a:t>.567</a:t>
                      </a:r>
                    </a:p>
                  </a:txBody>
                  <a:tcPr marL="0" marR="63212" marT="25285" marB="189636"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05146404"/>
                  </a:ext>
                </a:extLst>
              </a:tr>
            </a:tbl>
          </a:graphicData>
        </a:graphic>
      </p:graphicFrame>
    </p:spTree>
    <p:extLst>
      <p:ext uri="{BB962C8B-B14F-4D97-AF65-F5344CB8AC3E}">
        <p14:creationId xmlns:p14="http://schemas.microsoft.com/office/powerpoint/2010/main" val="2047958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290F-6254-4315-989C-F691CC70B7D1}"/>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593F767D-1B15-B0B2-5E5F-4055BC87FDE0}"/>
              </a:ext>
            </a:extLst>
          </p:cNvPr>
          <p:cNvSpPr>
            <a:spLocks noGrp="1"/>
          </p:cNvSpPr>
          <p:nvPr>
            <p:ph idx="1"/>
          </p:nvPr>
        </p:nvSpPr>
        <p:spPr/>
        <p:txBody>
          <a:bodyPr>
            <a:normAutofit fontScale="85000" lnSpcReduction="10000"/>
          </a:bodyPr>
          <a:lstStyle/>
          <a:p>
            <a:r>
              <a:rPr lang="en-US" dirty="0"/>
              <a:t>Participants in this study reported moderate levels of depression and anxiety and mild levels of stress.</a:t>
            </a:r>
          </a:p>
          <a:p>
            <a:r>
              <a:rPr lang="en-US" dirty="0"/>
              <a:t>The experience of discrimination was associated with poorer mental health outcomes. </a:t>
            </a:r>
          </a:p>
          <a:p>
            <a:r>
              <a:rPr lang="en-US" dirty="0"/>
              <a:t>Valued living was associated with better mental health outcomes.</a:t>
            </a:r>
          </a:p>
          <a:p>
            <a:pPr lvl="2"/>
            <a:r>
              <a:rPr lang="en-US" dirty="0">
                <a:solidFill>
                  <a:schemeClr val="tx1">
                    <a:lumMod val="65000"/>
                    <a:lumOff val="35000"/>
                  </a:schemeClr>
                </a:solidFill>
              </a:rPr>
              <a:t>These findings are consistent with research suggesting that values-based interventions have been associated with reduced anxiety and depressive symptoms.</a:t>
            </a:r>
          </a:p>
          <a:p>
            <a:endParaRPr lang="en-US" dirty="0"/>
          </a:p>
        </p:txBody>
      </p:sp>
      <p:sp>
        <p:nvSpPr>
          <p:cNvPr id="4" name="TextBox 3">
            <a:extLst>
              <a:ext uri="{FF2B5EF4-FFF2-40B4-BE49-F238E27FC236}">
                <a16:creationId xmlns:a16="http://schemas.microsoft.com/office/drawing/2014/main" id="{33BCA617-BFAC-13B8-7702-F8BDB074B705}"/>
              </a:ext>
            </a:extLst>
          </p:cNvPr>
          <p:cNvSpPr txBox="1"/>
          <p:nvPr/>
        </p:nvSpPr>
        <p:spPr>
          <a:xfrm>
            <a:off x="8186352" y="6293434"/>
            <a:ext cx="4005648" cy="338554"/>
          </a:xfrm>
          <a:prstGeom prst="rect">
            <a:avLst/>
          </a:prstGeom>
          <a:noFill/>
        </p:spPr>
        <p:txBody>
          <a:bodyPr wrap="none" rtlCol="0">
            <a:spAutoFit/>
          </a:bodyPr>
          <a:lstStyle/>
          <a:p>
            <a:r>
              <a:rPr lang="en-US" sz="1600" dirty="0"/>
              <a:t>(Roemer et al., 2008, Twohig et al., 2010) </a:t>
            </a:r>
          </a:p>
        </p:txBody>
      </p:sp>
    </p:spTree>
    <p:extLst>
      <p:ext uri="{BB962C8B-B14F-4D97-AF65-F5344CB8AC3E}">
        <p14:creationId xmlns:p14="http://schemas.microsoft.com/office/powerpoint/2010/main" val="11554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 not broken, just stuck' - Counseling Today">
            <a:extLst>
              <a:ext uri="{FF2B5EF4-FFF2-40B4-BE49-F238E27FC236}">
                <a16:creationId xmlns:a16="http://schemas.microsoft.com/office/drawing/2014/main" id="{CB78EC4C-6A7D-0E0F-840E-6F22E0A5C2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89729" y="643467"/>
            <a:ext cx="6612541" cy="5571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2FA7DE-9CAE-499E-E62D-C316FE953F6F}"/>
              </a:ext>
            </a:extLst>
          </p:cNvPr>
          <p:cNvSpPr txBox="1"/>
          <p:nvPr/>
        </p:nvSpPr>
        <p:spPr>
          <a:xfrm>
            <a:off x="6308447" y="1019908"/>
            <a:ext cx="2342308" cy="307777"/>
          </a:xfrm>
          <a:prstGeom prst="rect">
            <a:avLst/>
          </a:prstGeom>
          <a:noFill/>
        </p:spPr>
        <p:txBody>
          <a:bodyPr wrap="none" rtlCol="0">
            <a:spAutoFit/>
          </a:bodyPr>
          <a:lstStyle/>
          <a:p>
            <a:r>
              <a:rPr lang="en-US" sz="1400" b="1" dirty="0">
                <a:solidFill>
                  <a:schemeClr val="accent1"/>
                </a:solidFill>
                <a:latin typeface="Century Schoolbook" panose="02040604050505020304" pitchFamily="18" charset="0"/>
              </a:rPr>
              <a:t>Past/future Dominance</a:t>
            </a:r>
          </a:p>
        </p:txBody>
      </p:sp>
      <p:sp>
        <p:nvSpPr>
          <p:cNvPr id="6" name="TextBox 5">
            <a:extLst>
              <a:ext uri="{FF2B5EF4-FFF2-40B4-BE49-F238E27FC236}">
                <a16:creationId xmlns:a16="http://schemas.microsoft.com/office/drawing/2014/main" id="{2872B7A3-DB96-2DC9-BD08-286740103A79}"/>
              </a:ext>
            </a:extLst>
          </p:cNvPr>
          <p:cNvSpPr txBox="1"/>
          <p:nvPr/>
        </p:nvSpPr>
        <p:spPr>
          <a:xfrm>
            <a:off x="2897130" y="1695031"/>
            <a:ext cx="1351652" cy="523220"/>
          </a:xfrm>
          <a:prstGeom prst="rect">
            <a:avLst/>
          </a:prstGeom>
          <a:noFill/>
        </p:spPr>
        <p:txBody>
          <a:bodyPr wrap="none" rtlCol="0">
            <a:spAutoFit/>
          </a:bodyPr>
          <a:lstStyle/>
          <a:p>
            <a:pPr algn="r"/>
            <a:r>
              <a:rPr lang="en-US" sz="1400" b="1" dirty="0">
                <a:solidFill>
                  <a:schemeClr val="accent1"/>
                </a:solidFill>
                <a:latin typeface="Century Schoolbook" panose="02040604050505020304" pitchFamily="18" charset="0"/>
              </a:rPr>
              <a:t>Experiential</a:t>
            </a:r>
          </a:p>
          <a:p>
            <a:pPr algn="r"/>
            <a:r>
              <a:rPr lang="en-US" sz="1400" b="1" dirty="0">
                <a:solidFill>
                  <a:schemeClr val="accent1"/>
                </a:solidFill>
                <a:latin typeface="Century Schoolbook" panose="02040604050505020304" pitchFamily="18" charset="0"/>
              </a:rPr>
              <a:t> Avoidance</a:t>
            </a:r>
          </a:p>
        </p:txBody>
      </p:sp>
      <p:sp>
        <p:nvSpPr>
          <p:cNvPr id="7" name="TextBox 6">
            <a:extLst>
              <a:ext uri="{FF2B5EF4-FFF2-40B4-BE49-F238E27FC236}">
                <a16:creationId xmlns:a16="http://schemas.microsoft.com/office/drawing/2014/main" id="{36D5DC02-9F64-3EC0-0ADD-A881B71E30CA}"/>
              </a:ext>
            </a:extLst>
          </p:cNvPr>
          <p:cNvSpPr txBox="1"/>
          <p:nvPr/>
        </p:nvSpPr>
        <p:spPr>
          <a:xfrm>
            <a:off x="3004531" y="4790052"/>
            <a:ext cx="1136850" cy="523220"/>
          </a:xfrm>
          <a:prstGeom prst="rect">
            <a:avLst/>
          </a:prstGeom>
          <a:noFill/>
        </p:spPr>
        <p:txBody>
          <a:bodyPr wrap="none" rtlCol="0">
            <a:spAutoFit/>
          </a:bodyPr>
          <a:lstStyle/>
          <a:p>
            <a:pPr algn="ctr"/>
            <a:r>
              <a:rPr lang="en-US" sz="1400" b="1" dirty="0">
                <a:solidFill>
                  <a:schemeClr val="accent1"/>
                </a:solidFill>
                <a:latin typeface="Century Schoolbook" panose="02040604050505020304" pitchFamily="18" charset="0"/>
              </a:rPr>
              <a:t>Cognitive </a:t>
            </a:r>
          </a:p>
          <a:p>
            <a:pPr algn="r"/>
            <a:r>
              <a:rPr lang="en-US" sz="1400" b="1" dirty="0">
                <a:solidFill>
                  <a:schemeClr val="accent1"/>
                </a:solidFill>
                <a:latin typeface="Century Schoolbook" panose="02040604050505020304" pitchFamily="18" charset="0"/>
              </a:rPr>
              <a:t>Fusion</a:t>
            </a:r>
          </a:p>
        </p:txBody>
      </p:sp>
      <p:sp>
        <p:nvSpPr>
          <p:cNvPr id="8" name="TextBox 7">
            <a:extLst>
              <a:ext uri="{FF2B5EF4-FFF2-40B4-BE49-F238E27FC236}">
                <a16:creationId xmlns:a16="http://schemas.microsoft.com/office/drawing/2014/main" id="{A5183DCA-BAB7-78C2-61C5-6C359FB28C3E}"/>
              </a:ext>
            </a:extLst>
          </p:cNvPr>
          <p:cNvSpPr txBox="1"/>
          <p:nvPr/>
        </p:nvSpPr>
        <p:spPr>
          <a:xfrm>
            <a:off x="6308447" y="5684203"/>
            <a:ext cx="1609736" cy="307777"/>
          </a:xfrm>
          <a:prstGeom prst="rect">
            <a:avLst/>
          </a:prstGeom>
          <a:noFill/>
        </p:spPr>
        <p:txBody>
          <a:bodyPr wrap="none" rtlCol="0">
            <a:spAutoFit/>
          </a:bodyPr>
          <a:lstStyle/>
          <a:p>
            <a:r>
              <a:rPr lang="en-US" sz="1400" b="1" dirty="0">
                <a:solidFill>
                  <a:schemeClr val="accent1"/>
                </a:solidFill>
                <a:latin typeface="Century Schoolbook" panose="02040604050505020304" pitchFamily="18" charset="0"/>
              </a:rPr>
              <a:t>Self-as-Content</a:t>
            </a:r>
          </a:p>
        </p:txBody>
      </p:sp>
      <p:sp>
        <p:nvSpPr>
          <p:cNvPr id="10" name="TextBox 9">
            <a:extLst>
              <a:ext uri="{FF2B5EF4-FFF2-40B4-BE49-F238E27FC236}">
                <a16:creationId xmlns:a16="http://schemas.microsoft.com/office/drawing/2014/main" id="{C6EFBCF1-9D02-AD2C-E716-B25FEFC311F7}"/>
              </a:ext>
            </a:extLst>
          </p:cNvPr>
          <p:cNvSpPr txBox="1"/>
          <p:nvPr/>
        </p:nvSpPr>
        <p:spPr>
          <a:xfrm>
            <a:off x="7522882" y="1744325"/>
            <a:ext cx="1600118" cy="523220"/>
          </a:xfrm>
          <a:prstGeom prst="rect">
            <a:avLst/>
          </a:prstGeom>
          <a:noFill/>
        </p:spPr>
        <p:txBody>
          <a:bodyPr wrap="none" rtlCol="0">
            <a:spAutoFit/>
          </a:bodyPr>
          <a:lstStyle/>
          <a:p>
            <a:pPr algn="ctr"/>
            <a:r>
              <a:rPr lang="en-US" sz="1400" b="1" dirty="0">
                <a:solidFill>
                  <a:schemeClr val="accent1"/>
                </a:solidFill>
                <a:latin typeface="Century Schoolbook" panose="02040604050505020304" pitchFamily="18" charset="0"/>
              </a:rPr>
              <a:t>Lack of Values </a:t>
            </a:r>
          </a:p>
          <a:p>
            <a:pPr algn="ctr"/>
            <a:r>
              <a:rPr lang="en-US" sz="1400" b="1" dirty="0">
                <a:solidFill>
                  <a:schemeClr val="accent1"/>
                </a:solidFill>
                <a:latin typeface="Century Schoolbook" panose="02040604050505020304" pitchFamily="18" charset="0"/>
              </a:rPr>
              <a:t>Clarity</a:t>
            </a:r>
          </a:p>
        </p:txBody>
      </p:sp>
      <p:sp>
        <p:nvSpPr>
          <p:cNvPr id="12" name="TextBox 11">
            <a:extLst>
              <a:ext uri="{FF2B5EF4-FFF2-40B4-BE49-F238E27FC236}">
                <a16:creationId xmlns:a16="http://schemas.microsoft.com/office/drawing/2014/main" id="{3F317EF7-1758-5585-036F-48BF4D97E37C}"/>
              </a:ext>
            </a:extLst>
          </p:cNvPr>
          <p:cNvSpPr txBox="1"/>
          <p:nvPr/>
        </p:nvSpPr>
        <p:spPr>
          <a:xfrm>
            <a:off x="7918183" y="4824871"/>
            <a:ext cx="1382110" cy="523220"/>
          </a:xfrm>
          <a:prstGeom prst="rect">
            <a:avLst/>
          </a:prstGeom>
          <a:noFill/>
        </p:spPr>
        <p:txBody>
          <a:bodyPr wrap="square" rtlCol="0">
            <a:spAutoFit/>
          </a:bodyPr>
          <a:lstStyle/>
          <a:p>
            <a:r>
              <a:rPr lang="en-US" sz="1400" b="1" dirty="0">
                <a:solidFill>
                  <a:schemeClr val="accent1"/>
                </a:solidFill>
                <a:latin typeface="Century Schoolbook" panose="02040604050505020304" pitchFamily="18" charset="0"/>
              </a:rPr>
              <a:t>Unworkable </a:t>
            </a:r>
          </a:p>
          <a:p>
            <a:r>
              <a:rPr lang="en-US" sz="1400" b="1" dirty="0">
                <a:solidFill>
                  <a:schemeClr val="accent1"/>
                </a:solidFill>
                <a:latin typeface="Century Schoolbook" panose="02040604050505020304" pitchFamily="18" charset="0"/>
              </a:rPr>
              <a:t>Action</a:t>
            </a:r>
          </a:p>
        </p:txBody>
      </p:sp>
    </p:spTree>
    <p:extLst>
      <p:ext uri="{BB962C8B-B14F-4D97-AF65-F5344CB8AC3E}">
        <p14:creationId xmlns:p14="http://schemas.microsoft.com/office/powerpoint/2010/main" val="96952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3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30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30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30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2C6A-CD34-511F-74DB-36ECBAEBAC16}"/>
              </a:ext>
            </a:extLst>
          </p:cNvPr>
          <p:cNvSpPr>
            <a:spLocks noGrp="1"/>
          </p:cNvSpPr>
          <p:nvPr>
            <p:ph type="title"/>
          </p:nvPr>
        </p:nvSpPr>
        <p:spPr/>
        <p:txBody>
          <a:bodyPr/>
          <a:lstStyle/>
          <a:p>
            <a:r>
              <a:rPr lang="en-US" dirty="0"/>
              <a:t>Discussion Cont’d</a:t>
            </a:r>
          </a:p>
        </p:txBody>
      </p:sp>
      <p:sp>
        <p:nvSpPr>
          <p:cNvPr id="3" name="Content Placeholder 2">
            <a:extLst>
              <a:ext uri="{FF2B5EF4-FFF2-40B4-BE49-F238E27FC236}">
                <a16:creationId xmlns:a16="http://schemas.microsoft.com/office/drawing/2014/main" id="{8903EB7B-16F4-B6F5-CB24-28B0CE652D8D}"/>
              </a:ext>
            </a:extLst>
          </p:cNvPr>
          <p:cNvSpPr>
            <a:spLocks noGrp="1"/>
          </p:cNvSpPr>
          <p:nvPr>
            <p:ph idx="1"/>
          </p:nvPr>
        </p:nvSpPr>
        <p:spPr/>
        <p:txBody>
          <a:bodyPr>
            <a:normAutofit fontScale="92500"/>
          </a:bodyPr>
          <a:lstStyle/>
          <a:p>
            <a:r>
              <a:rPr lang="en-US" dirty="0"/>
              <a:t>Valued living did not moderate associations between the experience of discrimination and mental health outcomes. </a:t>
            </a:r>
          </a:p>
          <a:p>
            <a:pPr lvl="2"/>
            <a:r>
              <a:rPr lang="en-US" dirty="0"/>
              <a:t>GSMIs may have more difficulty than non-GSMIs pursuing and  benefiting from values-based living. </a:t>
            </a:r>
          </a:p>
          <a:p>
            <a:pPr lvl="2"/>
            <a:r>
              <a:rPr lang="en-US" dirty="0"/>
              <a:t>These findings are not consistent in the literature.</a:t>
            </a:r>
          </a:p>
          <a:p>
            <a:pPr marL="702900" indent="-342900">
              <a:buFont typeface="Arial" panose="020B0604020202020204" pitchFamily="34" charset="0"/>
              <a:buChar char="•"/>
            </a:pPr>
            <a:r>
              <a:rPr lang="en-US" dirty="0"/>
              <a:t>F</a:t>
            </a:r>
            <a:r>
              <a:rPr lang="en-US" i="0" dirty="0"/>
              <a:t>indings point to the need for additional research on values-based living in GSMI populations. </a:t>
            </a:r>
          </a:p>
        </p:txBody>
      </p:sp>
    </p:spTree>
    <p:extLst>
      <p:ext uri="{BB962C8B-B14F-4D97-AF65-F5344CB8AC3E}">
        <p14:creationId xmlns:p14="http://schemas.microsoft.com/office/powerpoint/2010/main" val="907454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2B47-4391-02F2-175A-25C34519549B}"/>
              </a:ext>
            </a:extLst>
          </p:cNvPr>
          <p:cNvSpPr>
            <a:spLocks noGrp="1"/>
          </p:cNvSpPr>
          <p:nvPr>
            <p:ph type="title"/>
          </p:nvPr>
        </p:nvSpPr>
        <p:spPr/>
        <p:txBody>
          <a:bodyPr/>
          <a:lstStyle/>
          <a:p>
            <a:r>
              <a:rPr lang="en-US" dirty="0"/>
              <a:t>Practical Implications </a:t>
            </a:r>
          </a:p>
        </p:txBody>
      </p:sp>
      <p:sp>
        <p:nvSpPr>
          <p:cNvPr id="3" name="Content Placeholder 2">
            <a:extLst>
              <a:ext uri="{FF2B5EF4-FFF2-40B4-BE49-F238E27FC236}">
                <a16:creationId xmlns:a16="http://schemas.microsoft.com/office/drawing/2014/main" id="{E62506B6-27D3-CA24-0066-09DFC3EF50F0}"/>
              </a:ext>
            </a:extLst>
          </p:cNvPr>
          <p:cNvSpPr>
            <a:spLocks noGrp="1"/>
          </p:cNvSpPr>
          <p:nvPr>
            <p:ph idx="1"/>
          </p:nvPr>
        </p:nvSpPr>
        <p:spPr/>
        <p:txBody>
          <a:bodyPr/>
          <a:lstStyle/>
          <a:p>
            <a:r>
              <a:rPr lang="en-US" dirty="0"/>
              <a:t>Interventions aimed at fostering valued-living may help promote positive mental health outcomes in GSMI populations.</a:t>
            </a:r>
          </a:p>
          <a:p>
            <a:pPr lvl="2"/>
            <a:r>
              <a:rPr lang="en-US" dirty="0"/>
              <a:t>The unique impact of discrimination needs to be accounted for, as well as the ways discrimination may impact an individual’s ability to act in a values-driven manner. </a:t>
            </a:r>
          </a:p>
          <a:p>
            <a:pPr lvl="2"/>
            <a:endParaRPr lang="en-US" dirty="0"/>
          </a:p>
        </p:txBody>
      </p:sp>
    </p:spTree>
    <p:extLst>
      <p:ext uri="{BB962C8B-B14F-4D97-AF65-F5344CB8AC3E}">
        <p14:creationId xmlns:p14="http://schemas.microsoft.com/office/powerpoint/2010/main" val="1886682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FAA-E1E6-B3D5-09D0-C9DA9C50CC8B}"/>
              </a:ext>
            </a:extLst>
          </p:cNvPr>
          <p:cNvSpPr>
            <a:spLocks noGrp="1"/>
          </p:cNvSpPr>
          <p:nvPr>
            <p:ph type="title"/>
          </p:nvPr>
        </p:nvSpPr>
        <p:spPr/>
        <p:txBody>
          <a:bodyPr/>
          <a:lstStyle/>
          <a:p>
            <a:r>
              <a:rPr lang="en-US" dirty="0"/>
              <a:t>Limitations and Future Directions</a:t>
            </a:r>
          </a:p>
        </p:txBody>
      </p:sp>
      <p:sp>
        <p:nvSpPr>
          <p:cNvPr id="3" name="Content Placeholder 2">
            <a:extLst>
              <a:ext uri="{FF2B5EF4-FFF2-40B4-BE49-F238E27FC236}">
                <a16:creationId xmlns:a16="http://schemas.microsoft.com/office/drawing/2014/main" id="{F568A432-C661-873A-A870-CAA399987584}"/>
              </a:ext>
            </a:extLst>
          </p:cNvPr>
          <p:cNvSpPr>
            <a:spLocks noGrp="1"/>
          </p:cNvSpPr>
          <p:nvPr>
            <p:ph idx="1"/>
          </p:nvPr>
        </p:nvSpPr>
        <p:spPr/>
        <p:txBody>
          <a:bodyPr>
            <a:normAutofit fontScale="85000" lnSpcReduction="10000"/>
          </a:bodyPr>
          <a:lstStyle/>
          <a:p>
            <a:r>
              <a:rPr lang="en-US" dirty="0"/>
              <a:t>The current study implemented a cross-sectional design with largely White participants. </a:t>
            </a:r>
          </a:p>
          <a:p>
            <a:r>
              <a:rPr lang="en-US" dirty="0"/>
              <a:t>While valued-living was assessed, this present study did not assess the degree to which an individual had clarified their values.</a:t>
            </a:r>
          </a:p>
          <a:p>
            <a:r>
              <a:rPr lang="en-US" dirty="0"/>
              <a:t>Future research should consider barriers to valued living, as well as the role of valued-living in more racially diverse samples. </a:t>
            </a:r>
          </a:p>
          <a:p>
            <a:endParaRPr lang="en-US" dirty="0"/>
          </a:p>
        </p:txBody>
      </p:sp>
    </p:spTree>
    <p:extLst>
      <p:ext uri="{BB962C8B-B14F-4D97-AF65-F5344CB8AC3E}">
        <p14:creationId xmlns:p14="http://schemas.microsoft.com/office/powerpoint/2010/main" val="1256543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8F50-D7A3-D3D0-8D2F-5802CF525EA8}"/>
              </a:ext>
            </a:extLst>
          </p:cNvPr>
          <p:cNvSpPr>
            <a:spLocks noGrp="1"/>
          </p:cNvSpPr>
          <p:nvPr>
            <p:ph type="title"/>
          </p:nvPr>
        </p:nvSpPr>
        <p:spPr>
          <a:xfrm>
            <a:off x="989400" y="-78836"/>
            <a:ext cx="10213200" cy="1112836"/>
          </a:xfrm>
        </p:spPr>
        <p:txBody>
          <a:bodyPr/>
          <a:lstStyle/>
          <a:p>
            <a:r>
              <a:rPr lang="en-US" dirty="0"/>
              <a:t>References </a:t>
            </a:r>
          </a:p>
        </p:txBody>
      </p:sp>
      <p:sp>
        <p:nvSpPr>
          <p:cNvPr id="3" name="Content Placeholder 2">
            <a:extLst>
              <a:ext uri="{FF2B5EF4-FFF2-40B4-BE49-F238E27FC236}">
                <a16:creationId xmlns:a16="http://schemas.microsoft.com/office/drawing/2014/main" id="{B4C47E46-02E0-7EC3-EC17-93176BD5074E}"/>
              </a:ext>
            </a:extLst>
          </p:cNvPr>
          <p:cNvSpPr>
            <a:spLocks noGrp="1"/>
          </p:cNvSpPr>
          <p:nvPr>
            <p:ph idx="1"/>
          </p:nvPr>
        </p:nvSpPr>
        <p:spPr>
          <a:xfrm>
            <a:off x="989400" y="1093264"/>
            <a:ext cx="10213200" cy="4776786"/>
          </a:xfrm>
        </p:spPr>
        <p:txBody>
          <a:bodyPr>
            <a:noAutofit/>
          </a:bodyPr>
          <a:lstStyle/>
          <a:p>
            <a:pPr marL="0" indent="0">
              <a:buNone/>
            </a:pPr>
            <a:r>
              <a:rPr lang="en-US" sz="1100" dirty="0"/>
              <a:t>Graham, J. R., West, L., &amp; Roemer, L. (2015). A preliminary exploration of the moderating role of valued living in the relationships between racist experiences and anxious and depressive symptoms. Journal of Contextual Behavioral Science, 4(1), 48-55. </a:t>
            </a:r>
          </a:p>
          <a:p>
            <a:pPr marL="0" indent="0">
              <a:buNone/>
            </a:pPr>
            <a:r>
              <a:rPr lang="en-US" sz="1100" dirty="0" err="1"/>
              <a:t>Hatzenbuehler</a:t>
            </a:r>
            <a:r>
              <a:rPr lang="en-US" sz="1100" dirty="0"/>
              <a:t>, M.L., Keyes, K.M., </a:t>
            </a:r>
            <a:r>
              <a:rPr lang="en-US" sz="1100" dirty="0" err="1"/>
              <a:t>Hasin</a:t>
            </a:r>
            <a:r>
              <a:rPr lang="en-US" sz="1100" dirty="0"/>
              <a:t>, D.S. </a:t>
            </a:r>
            <a:r>
              <a:rPr lang="en-US" sz="1100" i="1" dirty="0"/>
              <a:t>State-level policies and psychiatric morbidity in lesbian, gay, and bisexual populations </a:t>
            </a:r>
            <a:r>
              <a:rPr lang="en-US" sz="1100" dirty="0"/>
              <a:t>Am J Public Health, 99 (12) (2009), pp. 2275-2281</a:t>
            </a:r>
          </a:p>
          <a:p>
            <a:pPr marL="0" indent="0">
              <a:buNone/>
            </a:pPr>
            <a:r>
              <a:rPr lang="en-US" sz="1100" dirty="0"/>
              <a:t>Hayes-Skelton, S. A., Roemer, L., &amp; </a:t>
            </a:r>
            <a:r>
              <a:rPr lang="en-US" sz="1100" dirty="0" err="1"/>
              <a:t>Orsillo</a:t>
            </a:r>
            <a:r>
              <a:rPr lang="en-US" sz="1100" dirty="0"/>
              <a:t>, S. M. (2013). A randomized clinical trial comparing an acceptance-based behavior therapy to applied relaxation for generalized anxiety disorder. Journal of consulting and clinical psychology, 81(5), 761.</a:t>
            </a:r>
          </a:p>
          <a:p>
            <a:pPr marL="0" indent="0">
              <a:buNone/>
            </a:pPr>
            <a:r>
              <a:rPr lang="en-US" sz="1100" dirty="0"/>
              <a:t>King, M., </a:t>
            </a:r>
            <a:r>
              <a:rPr lang="en-US" sz="1100" dirty="0" err="1"/>
              <a:t>Semlyen</a:t>
            </a:r>
            <a:r>
              <a:rPr lang="en-US" sz="1100" dirty="0"/>
              <a:t>, J., Tai, S.S., </a:t>
            </a:r>
            <a:r>
              <a:rPr lang="en-US" sz="1100" dirty="0" err="1"/>
              <a:t>Killaspy</a:t>
            </a:r>
            <a:r>
              <a:rPr lang="en-US" sz="1100" dirty="0"/>
              <a:t>, H., Osborn, D., </a:t>
            </a:r>
            <a:r>
              <a:rPr lang="en-US" sz="1100" dirty="0" err="1"/>
              <a:t>Popelyuk</a:t>
            </a:r>
            <a:r>
              <a:rPr lang="en-US" sz="1100" dirty="0"/>
              <a:t>,</a:t>
            </a:r>
            <a:r>
              <a:rPr lang="en-US" sz="1100" i="1" dirty="0"/>
              <a:t> A systematic review of mental disorder, suicide, and deliberate self harm in lesbian, gay and bisexual people. </a:t>
            </a:r>
            <a:r>
              <a:rPr lang="en-US" sz="1100" dirty="0"/>
              <a:t>BMC Psychiatry, 8 (2008), p. 70</a:t>
            </a:r>
          </a:p>
          <a:p>
            <a:pPr marL="0" indent="0">
              <a:buNone/>
            </a:pPr>
            <a:r>
              <a:rPr lang="en-US" sz="1100" dirty="0"/>
              <a:t>McCabe, S.E., Hughes, T.L., Bostwick, W.B., West, B.T., Boyd, C.J. </a:t>
            </a:r>
            <a:r>
              <a:rPr lang="en-US" sz="1100" i="1" dirty="0"/>
              <a:t>Sexual orientation, substance use behaviors and substance dependence in the United States.</a:t>
            </a:r>
            <a:r>
              <a:rPr lang="en-US" sz="1100" b="1" dirty="0"/>
              <a:t> </a:t>
            </a:r>
            <a:r>
              <a:rPr lang="en-US" sz="1100" dirty="0"/>
              <a:t>Addiction, 104 (8) (2009), pp. 1333-1345</a:t>
            </a:r>
          </a:p>
          <a:p>
            <a:pPr marL="0" indent="0">
              <a:buNone/>
            </a:pPr>
            <a:r>
              <a:rPr lang="en-US" sz="1100" dirty="0"/>
              <a:t>Roemer, L., </a:t>
            </a:r>
            <a:r>
              <a:rPr lang="en-US" sz="1100" dirty="0" err="1"/>
              <a:t>Orsillo</a:t>
            </a:r>
            <a:r>
              <a:rPr lang="en-US" sz="1100" dirty="0"/>
              <a:t>, S. M., &amp; Salters-</a:t>
            </a:r>
            <a:r>
              <a:rPr lang="en-US" sz="1100" dirty="0" err="1"/>
              <a:t>Pedneault</a:t>
            </a:r>
            <a:r>
              <a:rPr lang="en-US" sz="1100" dirty="0"/>
              <a:t>, K. (2008). Efficacy of an acceptance-based behavior therapy for generalized anxiety disorder: evaluation in a randomized controlled trial. Journal of consulting and clinical psychology, 76(6), 1083.</a:t>
            </a:r>
          </a:p>
          <a:p>
            <a:pPr marL="0" indent="0">
              <a:buNone/>
            </a:pPr>
            <a:r>
              <a:rPr lang="en-US" sz="1100" dirty="0"/>
              <a:t>Twohig, M. P., Hayes, S. C., Plumb, J. C., Pruitt, L. D., Collins, A. B., Hazlett-Stevens, H., &amp; </a:t>
            </a:r>
            <a:r>
              <a:rPr lang="en-US" sz="1100" dirty="0" err="1"/>
              <a:t>Woidneck</a:t>
            </a:r>
            <a:r>
              <a:rPr lang="en-US" sz="1100" dirty="0"/>
              <a:t>, M. R. (2010). A randomized clinical trial of acceptance and commitment therapy versus progressive relaxation training for obsessive-compulsive disorder. Journal of consulting and clinical psychology, 78(5), 705.</a:t>
            </a:r>
          </a:p>
          <a:p>
            <a:pPr marL="0" indent="0">
              <a:buNone/>
            </a:pPr>
            <a:r>
              <a:rPr lang="en-US" sz="1100" dirty="0"/>
              <a:t>Wilson, K. G., &amp; Murrell, A. R. (2004). Values work in Acceptance and Commitment Therapy: Setting a course for behavioral treatment. In S. C. Hayes, V. M. Follette, &amp; M. Linehan (Eds.), Mindfulness and acceptance: Expanding the cognitive-behavioral tradition (pp. 120–151). New York: Guilford Press.</a:t>
            </a:r>
          </a:p>
          <a:p>
            <a:endParaRPr lang="en-US" sz="1100" dirty="0"/>
          </a:p>
        </p:txBody>
      </p:sp>
    </p:spTree>
    <p:extLst>
      <p:ext uri="{BB962C8B-B14F-4D97-AF65-F5344CB8AC3E}">
        <p14:creationId xmlns:p14="http://schemas.microsoft.com/office/powerpoint/2010/main" val="2413219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976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2085340" y="2714986"/>
            <a:ext cx="8021319" cy="655320"/>
          </a:xfrm>
        </p:spPr>
        <p:txBody>
          <a:bodyPr>
            <a:noAutofit/>
          </a:bodyPr>
          <a:lstStyle/>
          <a:p>
            <a:r>
              <a:rPr lang="en-US" sz="5000" dirty="0">
                <a:solidFill>
                  <a:schemeClr val="bg2"/>
                </a:solidFill>
              </a:rPr>
              <a:t>Yash Bhambhani, Ph.D.</a:t>
            </a:r>
          </a:p>
        </p:txBody>
      </p:sp>
    </p:spTree>
    <p:extLst>
      <p:ext uri="{BB962C8B-B14F-4D97-AF65-F5344CB8AC3E}">
        <p14:creationId xmlns:p14="http://schemas.microsoft.com/office/powerpoint/2010/main" val="1912012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2085340" y="2714986"/>
            <a:ext cx="8021319" cy="655320"/>
          </a:xfrm>
        </p:spPr>
        <p:txBody>
          <a:bodyPr>
            <a:noAutofit/>
          </a:bodyPr>
          <a:lstStyle/>
          <a:p>
            <a:pPr algn="ctr"/>
            <a:r>
              <a:rPr lang="en-US" sz="9000" b="1" dirty="0">
                <a:solidFill>
                  <a:schemeClr val="bg2"/>
                </a:solidFill>
              </a:rPr>
              <a:t>Q &amp; A</a:t>
            </a:r>
          </a:p>
        </p:txBody>
      </p:sp>
    </p:spTree>
    <p:extLst>
      <p:ext uri="{BB962C8B-B14F-4D97-AF65-F5344CB8AC3E}">
        <p14:creationId xmlns:p14="http://schemas.microsoft.com/office/powerpoint/2010/main" val="96590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liffs of Moher Tour from Dublin - Paddywagon Tours">
            <a:extLst>
              <a:ext uri="{FF2B5EF4-FFF2-40B4-BE49-F238E27FC236}">
                <a16:creationId xmlns:a16="http://schemas.microsoft.com/office/drawing/2014/main" id="{84DABA8A-465B-2D3E-4244-1B86EE02851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0666" b="-1"/>
          <a:stretch/>
        </p:blipFill>
        <p:spPr bwMode="auto">
          <a:xfrm>
            <a:off x="-1" y="10"/>
            <a:ext cx="12192000" cy="685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15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CF08-F384-A587-6067-A558D21BF7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ABA2F4-471B-DA26-AC0C-209AD7BD5D00}"/>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DCF1E95B-61F2-C2CD-B255-B181E48E4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 r="-1" b="6553"/>
          <a:stretch/>
        </p:blipFill>
        <p:spPr bwMode="auto">
          <a:xfrm>
            <a:off x="0" y="228600"/>
            <a:ext cx="12188932"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90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1C09-B086-E2A1-13C7-4B3B222B595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13C9403-BF03-C066-0E29-1FAD61D699A0}"/>
              </a:ext>
            </a:extLst>
          </p:cNvPr>
          <p:cNvSpPr>
            <a:spLocks noGrp="1"/>
          </p:cNvSpPr>
          <p:nvPr>
            <p:ph idx="1"/>
          </p:nvPr>
        </p:nvSpPr>
        <p:spPr/>
        <p:txBody>
          <a:bodyPr/>
          <a:lstStyle/>
          <a:p>
            <a:endParaRPr lang="en-US" dirty="0"/>
          </a:p>
        </p:txBody>
      </p:sp>
      <p:pic>
        <p:nvPicPr>
          <p:cNvPr id="7" name="Picture 2" descr="Hate groups increase for second consecutive year as Trump electrifies  radical right | Southern Poverty Law Center">
            <a:extLst>
              <a:ext uri="{FF2B5EF4-FFF2-40B4-BE49-F238E27FC236}">
                <a16:creationId xmlns:a16="http://schemas.microsoft.com/office/drawing/2014/main" id="{568926E1-71F3-90EC-B464-5C1BAA3956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23" r="-1" b="2179"/>
          <a:stretch/>
        </p:blipFill>
        <p:spPr bwMode="auto">
          <a:xfrm>
            <a:off x="6229215" y="0"/>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EC4B3D1-03AC-F92A-A3C6-B73FD29DD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 y="0"/>
            <a:ext cx="123037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8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REVIOUS: 'Art of Thinking' about Oppression, Leicester Secular Hall, 16th  December, 7.30pm - CULTURE ON THE OFFENSIVE">
            <a:extLst>
              <a:ext uri="{FF2B5EF4-FFF2-40B4-BE49-F238E27FC236}">
                <a16:creationId xmlns:a16="http://schemas.microsoft.com/office/drawing/2014/main" id="{23DC7903-5186-FBBD-99BA-49E7C978E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0"/>
            <a:ext cx="10896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DCEAF99-F078-C46E-09F3-202D8C13330F}"/>
              </a:ext>
            </a:extLst>
          </p:cNvPr>
          <p:cNvPicPr>
            <a:picLocks noGrp="1" noChangeAspect="1" noChangeArrowheads="1"/>
          </p:cNvPicPr>
          <p:nvPr>
            <p:ph idx="1"/>
          </p:nvPr>
        </p:nvPicPr>
        <p:blipFill rotWithShape="1">
          <a:blip r:embed="rId4">
            <a:extLst>
              <a:ext uri="{BEBA8EAE-BF5A-486C-A8C5-ECC9F3942E4B}">
                <a14:imgProps xmlns:a14="http://schemas.microsoft.com/office/drawing/2010/main">
                  <a14:imgLayer r:embed="rId5">
                    <a14:imgEffect>
                      <a14:colorTemperature colorTemp="3527"/>
                    </a14:imgEffect>
                    <a14:imgEffect>
                      <a14:saturation sat="27000"/>
                    </a14:imgEffect>
                  </a14:imgLayer>
                </a14:imgProps>
              </a:ext>
              <a:ext uri="{28A0092B-C50C-407E-A947-70E740481C1C}">
                <a14:useLocalDpi xmlns:a14="http://schemas.microsoft.com/office/drawing/2010/main" val="0"/>
              </a:ext>
            </a:extLst>
          </a:blip>
          <a:srcRect t="5632" b="19368"/>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{AC0FD2F8-F285-45E8-B2FA-7F214744402D}tf16411245_win32</Template>
  <TotalTime>1468</TotalTime>
  <Words>7544</Words>
  <Application>Microsoft Office PowerPoint</Application>
  <PresentationFormat>Widescreen</PresentationFormat>
  <Paragraphs>656</Paragraphs>
  <Slides>56</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Avenir Next LT Pro</vt:lpstr>
      <vt:lpstr>Biome Light</vt:lpstr>
      <vt:lpstr>Calibri</vt:lpstr>
      <vt:lpstr>Century Schoolbook</vt:lpstr>
      <vt:lpstr>Symbol</vt:lpstr>
      <vt:lpstr>Times New Roman</vt:lpstr>
      <vt:lpstr>Office Theme</vt:lpstr>
      <vt:lpstr>In Pursuit of Universal Wellbeing: Psychological Flexibility and Gender and Sexual Minoritized Individuals </vt:lpstr>
      <vt:lpstr>Stories we tell ourselves: Comparing psychological inflexibility &amp; cognitive fusion across gender and sexual identities</vt:lpstr>
      <vt:lpstr>Disclosure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Measures</vt:lpstr>
      <vt:lpstr>PARTICIPANTS</vt:lpstr>
      <vt:lpstr>Results</vt:lpstr>
      <vt:lpstr>Results</vt:lpstr>
      <vt:lpstr>PowerPoint Presentation</vt:lpstr>
      <vt:lpstr>PowerPoint Presentation</vt:lpstr>
      <vt:lpstr>PowerPoint Presentation</vt:lpstr>
      <vt:lpstr>Thank you!</vt:lpstr>
      <vt:lpstr>References</vt:lpstr>
      <vt:lpstr>PowerPoint Presentation</vt:lpstr>
      <vt:lpstr>Discrimination, Stigma Consciousness, and Psychological Inflexibility Contribute to Anxiety Among Gender and Sexual Minoritized Individuals</vt:lpstr>
      <vt:lpstr>Minority Stress Model</vt:lpstr>
      <vt:lpstr>Discrimination, psychological inflexibility, and anxiety among GSMIs</vt:lpstr>
      <vt:lpstr>What is stigma consciousness?</vt:lpstr>
      <vt:lpstr>Our Study</vt:lpstr>
      <vt:lpstr>Demographics</vt:lpstr>
      <vt:lpstr>Measures</vt:lpstr>
      <vt:lpstr>Data Analysis</vt:lpstr>
      <vt:lpstr>Results </vt:lpstr>
      <vt:lpstr>Hierarchical Regression</vt:lpstr>
      <vt:lpstr>Hierarchical Regression</vt:lpstr>
      <vt:lpstr>Limitations and Future Directions</vt:lpstr>
      <vt:lpstr>Discussion</vt:lpstr>
      <vt:lpstr>Clinical Implications</vt:lpstr>
      <vt:lpstr>References</vt:lpstr>
      <vt:lpstr>PowerPoint Presentation</vt:lpstr>
      <vt:lpstr>Valued Living in the Context of Discrimination Among Gender and Sexual Minoritized Individuals</vt:lpstr>
      <vt:lpstr>Gender and Sexual Minoritized Individuals (GSMIs)</vt:lpstr>
      <vt:lpstr>Values </vt:lpstr>
      <vt:lpstr>Research on Valued Living </vt:lpstr>
      <vt:lpstr>The Present Study </vt:lpstr>
      <vt:lpstr>Methods</vt:lpstr>
      <vt:lpstr>Participants</vt:lpstr>
      <vt:lpstr>Measures </vt:lpstr>
      <vt:lpstr>Data Analyses</vt:lpstr>
      <vt:lpstr>Results</vt:lpstr>
      <vt:lpstr>Results</vt:lpstr>
      <vt:lpstr>Discussion</vt:lpstr>
      <vt:lpstr>Discussion Cont’d</vt:lpstr>
      <vt:lpstr>Practical Implications </vt:lpstr>
      <vt:lpstr>Limitations and Future Directions</vt:lpstr>
      <vt:lpstr>References </vt:lpstr>
      <vt:lpstr>PowerPoint Presentation</vt:lpstr>
      <vt:lpstr>Yash Bhambhani, Ph.D.</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Pursuit of Universal Wellbeing: Psychological Flexibility and Gender and Sexual Minoritized Individuals </dc:title>
  <dc:creator>J BIRD</dc:creator>
  <cp:lastModifiedBy>J BIRD</cp:lastModifiedBy>
  <cp:revision>11</cp:revision>
  <dcterms:created xsi:type="dcterms:W3CDTF">2022-06-14T21:46:41Z</dcterms:created>
  <dcterms:modified xsi:type="dcterms:W3CDTF">2022-06-16T15:15:24Z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